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301" r:id="rId3"/>
    <p:sldId id="302" r:id="rId4"/>
    <p:sldId id="291" r:id="rId5"/>
    <p:sldId id="299" r:id="rId6"/>
    <p:sldId id="279" r:id="rId7"/>
    <p:sldId id="290" r:id="rId8"/>
    <p:sldId id="303" r:id="rId9"/>
    <p:sldId id="305" r:id="rId10"/>
    <p:sldId id="306" r:id="rId11"/>
    <p:sldId id="307" r:id="rId12"/>
    <p:sldId id="308" r:id="rId13"/>
    <p:sldId id="309" r:id="rId14"/>
    <p:sldId id="289" r:id="rId15"/>
    <p:sldId id="293" r:id="rId16"/>
    <p:sldId id="294" r:id="rId17"/>
    <p:sldId id="295" r:id="rId18"/>
    <p:sldId id="300" r:id="rId19"/>
    <p:sldId id="297" r:id="rId20"/>
    <p:sldId id="310" r:id="rId21"/>
    <p:sldId id="288" r:id="rId22"/>
    <p:sldId id="287" r:id="rId23"/>
    <p:sldId id="292" r:id="rId24"/>
    <p:sldId id="311" r:id="rId25"/>
    <p:sldId id="312" r:id="rId26"/>
    <p:sldId id="313" r:id="rId27"/>
    <p:sldId id="314" r:id="rId28"/>
    <p:sldId id="317" r:id="rId29"/>
    <p:sldId id="315" r:id="rId30"/>
    <p:sldId id="319" r:id="rId31"/>
    <p:sldId id="26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66E"/>
    <a:srgbClr val="1D7214"/>
    <a:srgbClr val="497DB9"/>
    <a:srgbClr val="377AB7"/>
    <a:srgbClr val="DDDDDD"/>
    <a:srgbClr val="B2B2B2"/>
    <a:srgbClr val="0F214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84471" autoAdjust="0"/>
  </p:normalViewPr>
  <p:slideViewPr>
    <p:cSldViewPr>
      <p:cViewPr>
        <p:scale>
          <a:sx n="66" d="100"/>
          <a:sy n="66" d="100"/>
        </p:scale>
        <p:origin x="-1494"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B621AC7-1624-4AF4-A8E3-EE9132C6EEBB}" type="datetimeFigureOut">
              <a:rPr lang="ru-RU"/>
              <a:pPr>
                <a:defRPr/>
              </a:pPr>
              <a:t>11.06.2013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D22CADA-E7D5-40D2-BC3D-7C56FC758C3E}" type="slidenum">
              <a:rPr lang="ru-RU"/>
              <a:pPr>
                <a:defRPr/>
              </a:pPr>
              <a:t>‹#›</a:t>
            </a:fld>
            <a:endParaRPr lang="ru-RU"/>
          </a:p>
        </p:txBody>
      </p:sp>
    </p:spTree>
    <p:extLst>
      <p:ext uri="{BB962C8B-B14F-4D97-AF65-F5344CB8AC3E}">
        <p14:creationId xmlns:p14="http://schemas.microsoft.com/office/powerpoint/2010/main" val="58319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kmu.gov.ua/control/en/publish/article?art_id=22081791&amp;cat_id=3258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Odessa State Environmental University (OSENU) was created by the decree of the Cabinet of Ministers of Ukraine № 363-r of 9 August, 2001 “On creation of Odessa State Environmental University on the basis of Odessa Hydrometeorological Institute”, </a:t>
            </a:r>
            <a:endParaRPr lang="ru-RU"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A3B48F-5EB1-4C08-9B92-86C75AD1AF0A}" type="slidenum">
              <a:rPr lang="ru-RU" smtClean="0"/>
              <a:pPr eaLnBrk="1" hangingPunct="1"/>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- 0502 „Management” (Environmental Economics, Environmental Audit, Management of Water Resources); </a:t>
            </a:r>
            <a:endParaRPr lang="ru-RU" smtClean="0"/>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B8AE15-46A6-4C87-906F-35265ED1862B}" type="slidenum">
              <a:rPr lang="ru-RU" smtClean="0"/>
              <a:pPr eaLnBrk="1" hangingPunct="1"/>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- 1303 „Water Bio-resources” (Water Bio-resources and Aquiculture);</a:t>
            </a:r>
            <a:endParaRPr lang="ru-RU" smtClean="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3CD3A1-2587-4818-B3DB-737F5081D41D}" type="slidenum">
              <a:rPr lang="ru-RU" smtClean="0"/>
              <a:pPr eaLnBrk="1" hangingPunct="1"/>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- 0706 „Military Hydrometeorology” (Provision of Hydrometeorological and Geophysical Data for the Air Force, the Army, the Artillery and Rocket Power and the NAVY) . </a:t>
            </a: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FA97B1-587D-45BE-AED6-361AE72CC003}" type="slidenum">
              <a:rPr lang="ru-RU" smtClean="0"/>
              <a:pPr eaLnBrk="1" hangingPunct="1"/>
              <a:t>13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a:t>
            </a:r>
            <a:r>
              <a:rPr lang="en-GB" smtClean="0"/>
              <a:t>he University offers </a:t>
            </a:r>
            <a:r>
              <a:rPr lang="en-GB" b="1" smtClean="0"/>
              <a:t>thirty-five</a:t>
            </a:r>
            <a:r>
              <a:rPr lang="en-GB" smtClean="0"/>
              <a:t> programs of short- and medium syllabi (</a:t>
            </a:r>
            <a:r>
              <a:rPr lang="en-GB" b="1" smtClean="0"/>
              <a:t>twenty-two</a:t>
            </a:r>
            <a:r>
              <a:rPr lang="en-GB" smtClean="0"/>
              <a:t> </a:t>
            </a:r>
            <a:r>
              <a:rPr lang="en-GB" u="sng" smtClean="0"/>
              <a:t>to </a:t>
            </a:r>
            <a:r>
              <a:rPr lang="en-GB" b="1" smtClean="0"/>
              <a:t>one hundred and fifty-four</a:t>
            </a:r>
            <a:r>
              <a:rPr lang="en-GB" smtClean="0"/>
              <a:t> academic hours) for Professional Development in title specialities and specializations for professionals from </a:t>
            </a:r>
            <a:r>
              <a:rPr lang="en-US" smtClean="0"/>
              <a:t>various regional organizations and services, businesses, teaching staff of other universities and the community </a:t>
            </a:r>
            <a:endParaRPr lang="ru-RU"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A90011-B879-4C74-88DC-A115EF7EF11E}" type="slidenum">
              <a:rPr lang="ru-RU" smtClean="0"/>
              <a:pPr eaLnBrk="1" hangingPunct="1"/>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graduating students of the University are given assignments form the State Hydrometeorological Service of Ukraine or ones of the CIS countries, regional departments of the Ministry of Environmental Protection of Ukraine, </a:t>
            </a:r>
            <a:endParaRPr lang="ru-RU" smtClean="0"/>
          </a:p>
        </p:txBody>
      </p:sp>
      <p:sp>
        <p:nvSpPr>
          <p:cNvPr id="593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1B2642-7E06-4C21-9F75-EACD83DCB884}" type="slidenum">
              <a:rPr lang="ru-RU" smtClean="0"/>
              <a:pPr eaLnBrk="1" hangingPunct="1"/>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a:t>
            </a:r>
            <a:r>
              <a:rPr lang="en-GB" dirty="0" smtClean="0">
                <a:hlinkClick r:id="rId3"/>
              </a:rPr>
              <a:t>Ministry of Emergencies &amp; Affairs of Population Protection from Consequences of </a:t>
            </a:r>
            <a:r>
              <a:rPr lang="en-GB" dirty="0" err="1" smtClean="0">
                <a:hlinkClick r:id="rId3"/>
              </a:rPr>
              <a:t>Chornobyl</a:t>
            </a:r>
            <a:r>
              <a:rPr lang="en-GB" dirty="0" smtClean="0">
                <a:hlinkClick r:id="rId3"/>
              </a:rPr>
              <a:t> Catastrophe of Ukraine</a:t>
            </a:r>
            <a:r>
              <a:rPr lang="en-GB" dirty="0" smtClean="0"/>
              <a:t>, the State Committee of Ukraine of Water Management,  the State Hydrographical Service of Ukraine, the Ministry of Defence of Ukraine, the National Antarctic Scientific </a:t>
            </a:r>
            <a:r>
              <a:rPr lang="en-GB" dirty="0" err="1" smtClean="0"/>
              <a:t>Center</a:t>
            </a:r>
            <a:r>
              <a:rPr lang="en-GB" dirty="0" smtClean="0"/>
              <a:t> of Ukraine, other ministries, establishments and departments. </a:t>
            </a:r>
            <a:endParaRPr lang="ru-RU" dirty="0" smtClean="0"/>
          </a:p>
        </p:txBody>
      </p:sp>
      <p:sp>
        <p:nvSpPr>
          <p:cNvPr id="604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A70998-8A2B-4C6D-9014-DD1F1AA6EBCE}" type="slidenum">
              <a:rPr lang="ru-RU" smtClean="0"/>
              <a:pPr eaLnBrk="1" hangingPunct="1"/>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In the field of „Hydrometeorology” OSENU has been training specialists for the World Meteorological Organization – the specialized agency of the UNO for more than 50 years. The curricula for training specialists in this field meet all international standards and are acknowledged by hydrometeorological services all over the world. </a:t>
            </a:r>
            <a:endParaRPr lang="ru-RU" smtClean="0"/>
          </a:p>
        </p:txBody>
      </p:sp>
      <p:sp>
        <p:nvSpPr>
          <p:cNvPr id="614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70934C-3FB8-4273-BFAE-33D233A70392}" type="slidenum">
              <a:rPr lang="ru-RU" smtClean="0"/>
              <a:pPr eaLnBrk="1" hangingPunct="1"/>
              <a:t>17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Since 1957 the University has provided training for more than 1600 specialists form more than 70 countries, including circa 150 Candidates and Doctors of Science. </a:t>
            </a:r>
            <a:endParaRPr 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142330-8CEC-4C13-9EF5-AA5FEB4D9D3A}" type="slidenum">
              <a:rPr lang="ru-RU" smtClean="0"/>
              <a:pPr eaLnBrk="1" hangingPunct="1"/>
              <a:t>18</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For the time being foreign citizens of 27 countries have been provided education at the University, including the representatives of all the countries of the former Soviet Union. </a:t>
            </a:r>
            <a:endParaRPr lang="ru-RU" smtClean="0"/>
          </a:p>
        </p:txBody>
      </p:sp>
      <p:sp>
        <p:nvSpPr>
          <p:cNvPr id="634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AC015A-601D-427B-8565-7468F2852B63}" type="slidenum">
              <a:rPr lang="ru-RU" smtClean="0"/>
              <a:pPr eaLnBrk="1" hangingPunct="1"/>
              <a:t>19</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Today OSENU is a powerful academic, training and scientific center which consists of the Hydrometeorological Institute, three full-time faculties – the Faculty of Environmental Science, the Faculty of Environmental and Economic Studies, the Faculty of Computer Science, The Faculty of Master and Post-Graduate Training, The Faculty of Extra-Mural Training, the Faculty of Professional Development and Retraining, Preparatory Faculty, the Department for Foreign Students, Kherson and Kharkiv technical schools of Hydrometeorology, the Center of master's degree training on the basis of the Ocean Center of National Academy of Sciences of Ukraine (Sevastopol), Southern Branch of the State Institute of Professional Development and Retraining of the Ministry of Environmental Protection, research laboratories for advanced study of the Antarctica, of atmospheric air pollution, nuclear and radiation safety, physics of compound systems and the environment. </a:t>
            </a:r>
          </a:p>
          <a:p>
            <a:pPr eaLnBrk="1" hangingPunct="1">
              <a:spcBef>
                <a:spcPct val="0"/>
              </a:spcBef>
            </a:pPr>
            <a:endParaRPr lang="en-GB" smtClean="0"/>
          </a:p>
          <a:p>
            <a:pPr eaLnBrk="1" hangingPunct="1">
              <a:spcBef>
                <a:spcPct val="0"/>
              </a:spcBef>
            </a:pPr>
            <a:r>
              <a:rPr lang="en-GB" smtClean="0"/>
              <a:t>The Research and Development Department, Specialized Scientific Boards on graduation of a scientific degree of Doctor of Science and Candidate of Science (Ph.D.) in 4 scientific specialities, graduate school and doctorate study course in 8 specialities are highly operative. </a:t>
            </a:r>
          </a:p>
          <a:p>
            <a:pPr eaLnBrk="1" hangingPunct="1">
              <a:spcBef>
                <a:spcPct val="0"/>
              </a:spcBef>
            </a:pPr>
            <a:endParaRPr lang="ru-RU" smtClean="0"/>
          </a:p>
        </p:txBody>
      </p:sp>
      <p:sp>
        <p:nvSpPr>
          <p:cNvPr id="645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D161C3-5765-4F06-A0FC-AD710162EC5C}" type="slidenum">
              <a:rPr lang="ru-RU" smtClean="0"/>
              <a:pPr eaLnBrk="1" hangingPunct="1"/>
              <a:t>20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which was initially founded in 1932 as the Kharkiv Engineering Hydrometeorological Institute, </a:t>
            </a:r>
            <a:r>
              <a:rPr lang="en-GB" u="sng" smtClean="0"/>
              <a:t>thus this year OSENU </a:t>
            </a:r>
            <a:r>
              <a:rPr lang="en-US" u="sng" smtClean="0"/>
              <a:t>celebrates its 80</a:t>
            </a:r>
            <a:r>
              <a:rPr lang="en-GB" u="sng" smtClean="0"/>
              <a:t> anniversary.</a:t>
            </a:r>
            <a:r>
              <a:rPr lang="en-GB" smtClean="0"/>
              <a:t> </a:t>
            </a:r>
            <a:endParaRPr 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59F953-95AA-440A-BDFD-325E6EFF39D9}" type="slidenum">
              <a:rPr lang="ru-RU" smtClean="0"/>
              <a:pPr eaLnBrk="1" hangingPunct="1"/>
              <a:t>3</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Tuition for more than 4500 students is provided by 272 teachers, among which more than 78% enjoy various academic degrees and grades, including 19% of Doctors of Science, Professors and Academicians. </a:t>
            </a:r>
            <a:endParaRPr lang="ru-RU" smtClean="0"/>
          </a:p>
          <a:p>
            <a:pPr eaLnBrk="1" hangingPunct="1">
              <a:spcBef>
                <a:spcPct val="0"/>
              </a:spcBef>
            </a:pPr>
            <a:endParaRPr lang="ru-RU" smtClean="0"/>
          </a:p>
        </p:txBody>
      </p:sp>
      <p:sp>
        <p:nvSpPr>
          <p:cNvPr id="655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D5C191-5EA7-4488-A7FC-3A7494014445}" type="slidenum">
              <a:rPr lang="ru-RU" smtClean="0"/>
              <a:pPr eaLnBrk="1" hangingPunct="1"/>
              <a:t>21</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University is proud of its scientific staff, which is the most potent in Ukraine, in the fields of Hydrometeorology, Environmental Management and Environmental Control.</a:t>
            </a:r>
            <a:endParaRPr lang="ru-RU" smtClean="0"/>
          </a:p>
        </p:txBody>
      </p:sp>
      <p:sp>
        <p:nvSpPr>
          <p:cNvPr id="665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CB6653-B69F-4FA3-B1D1-1E4C239D8E5B}" type="slidenum">
              <a:rPr lang="ru-RU" smtClean="0"/>
              <a:pPr eaLnBrk="1" hangingPunct="1"/>
              <a:t>22</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Scientists of the University made ponderable contribution to development of Hydrometeorological Science in Ukraine. Scientific-research works of the teachers and research workers of the University were awarded </a:t>
            </a:r>
            <a:endParaRPr lang="ru-RU" smtClean="0"/>
          </a:p>
        </p:txBody>
      </p:sp>
      <p:sp>
        <p:nvSpPr>
          <p:cNvPr id="675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D41FE6-E0FE-4254-90CF-82DC0547CBFD}" type="slidenum">
              <a:rPr lang="ru-RU" smtClean="0"/>
              <a:pPr eaLnBrk="1" hangingPunct="1"/>
              <a:t>23</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Prize of the Council of Ministers of the USSR, medals and diplomas of the Exhibition of Achievements of National Economy of the former USSR, various rewards of independent Ukraine. As a result of the activity the University is annually included in the list of the three best higher educational institutions of the Odessa region and the Ministry of Science and Education of Ukraine rated it as the best in its Sectoral Group of Higher Educational institutions.In 2002 by the results of the International Academic Rating ‘Golden </a:t>
            </a:r>
            <a:endParaRPr lang="ru-RU" smtClean="0"/>
          </a:p>
          <a:p>
            <a:pPr eaLnBrk="1" hangingPunct="1">
              <a:spcBef>
                <a:spcPct val="0"/>
              </a:spcBef>
            </a:pPr>
            <a:r>
              <a:rPr lang="en-GB" smtClean="0"/>
              <a:t>Fortune’ the University was awarded the Silver Medal ‘10 years of Independence of Ukraine’, the same year the University was declared the laureate of the International Contest ‘Golden Trade Marks 2004”.</a:t>
            </a:r>
            <a:endParaRPr lang="ru-RU" smtClean="0"/>
          </a:p>
        </p:txBody>
      </p:sp>
      <p:sp>
        <p:nvSpPr>
          <p:cNvPr id="686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BDB7E8-7453-40F5-8A2E-D2BBA3ADEB63}" type="slidenum">
              <a:rPr lang="ru-RU" smtClean="0"/>
              <a:pPr eaLnBrk="1" hangingPunct="1"/>
              <a:t>24</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At Odessa State Environmental University the following scientific schools have been designated:</a:t>
            </a:r>
            <a:endParaRPr lang="ru-RU" smtClean="0"/>
          </a:p>
          <a:p>
            <a:pPr eaLnBrk="1" hangingPunct="1">
              <a:spcBef>
                <a:spcPct val="0"/>
              </a:spcBef>
            </a:pPr>
            <a:r>
              <a:rPr lang="en-GB" smtClean="0"/>
              <a:t> </a:t>
            </a:r>
            <a:endParaRPr lang="ru-RU" smtClean="0"/>
          </a:p>
          <a:p>
            <a:pPr eaLnBrk="1" hangingPunct="1">
              <a:spcBef>
                <a:spcPct val="0"/>
              </a:spcBef>
            </a:pPr>
            <a:r>
              <a:rPr lang="en-GB" smtClean="0"/>
              <a:t>Theoretical and Applied Hydrology (founders – Anatoliy Mikolaiovitch Befani  - a world-renowned scientist, Doctor of Science (Engineering),  Professor and his successors Eugen Dmytrovitch Gopchenko – Doctor of Science (Geography), Professor and Alexander Grygorovitch Ivanenko - Doctor of Science (Geography),  Professor) </a:t>
            </a:r>
          </a:p>
          <a:p>
            <a:pPr eaLnBrk="1" hangingPunct="1">
              <a:spcBef>
                <a:spcPct val="0"/>
              </a:spcBef>
            </a:pPr>
            <a:endParaRPr lang="en-GB" smtClean="0"/>
          </a:p>
          <a:p>
            <a:pPr eaLnBrk="1" hangingPunct="1">
              <a:spcBef>
                <a:spcPct val="0"/>
              </a:spcBef>
            </a:pPr>
            <a:endParaRPr lang="ru-RU" smtClean="0"/>
          </a:p>
        </p:txBody>
      </p:sp>
      <p:sp>
        <p:nvSpPr>
          <p:cNvPr id="696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635ECD-48E9-464C-87AF-A8C26537917B}" type="slidenum">
              <a:rPr lang="ru-RU" smtClean="0"/>
              <a:pPr eaLnBrk="1" hangingPunct="1"/>
              <a:t>25</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Simulation of Crop Productive Processes (founder – Anatoliy Mykolaiovitch Polevoy - doctor of Doctor of Science (Geography),  Professor ); </a:t>
            </a:r>
            <a:endParaRPr lang="ru-RU" smtClean="0"/>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3F00F5-5AF0-469E-A99E-63746C985AE1}" type="slidenum">
              <a:rPr lang="ru-RU" smtClean="0"/>
              <a:pPr eaLnBrk="1" hangingPunct="1"/>
              <a:t>26</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Fundamental and Applied Research into the Boundary Geophysical  Layer (founder - Wolf Abramovitch Schnaidman - Doctor of Science (Physics and Mathematics), Professor and his colleagues: Anatoliy Grygorovitch Tarnopolskiy - Doctor of Science (Geography), Professor and Sergiy Mykolaiovitch Stepanenko - Doctor of Science (Physics and Mathematics), Professor). </a:t>
            </a:r>
            <a:endParaRPr lang="ru-RU" smtClean="0"/>
          </a:p>
        </p:txBody>
      </p:sp>
      <p:sp>
        <p:nvSpPr>
          <p:cNvPr id="716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BDDEB-B301-4B0C-B6BF-AC435D26AA19}" type="slidenum">
              <a:rPr lang="ru-RU" smtClean="0"/>
              <a:pPr eaLnBrk="1" hangingPunct="1"/>
              <a:t>27</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Odessa State Environmental University has four buildings, 3 research-and-training laboratories, computer center, three scientific research laboratories, two student dormitories, and a student sports and health-improving camp with the total floor area of 46553 m2, including 26689 m2 of study-rooms, research-and-training  and training laboratories. </a:t>
            </a:r>
            <a:endParaRPr lang="ru-RU" smtClean="0"/>
          </a:p>
        </p:txBody>
      </p:sp>
      <p:sp>
        <p:nvSpPr>
          <p:cNvPr id="727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765200-EAFF-4C50-A349-8EED766F6978}" type="slidenum">
              <a:rPr lang="ru-RU" smtClean="0"/>
              <a:pPr eaLnBrk="1" hangingPunct="1"/>
              <a:t>28</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University has 2 cafeterias, a canteen, a first-aid station and a student preventive clinic, where the students and University personnel could recondition. Training and coaching of the students is provided in various sports groups at the Sports Complex which has an up-to-date swimming pool and all other modern sports facilities to hold various kinds of activities and competitions. </a:t>
            </a:r>
            <a:endParaRPr lang="ru-RU" smtClean="0"/>
          </a:p>
        </p:txBody>
      </p:sp>
      <p:sp>
        <p:nvSpPr>
          <p:cNvPr id="747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543714-195D-4CCF-A913-26E8D95F18AF}" type="slidenum">
              <a:rPr lang="ru-RU" smtClean="0"/>
              <a:pPr eaLnBrk="1" hangingPunct="1"/>
              <a:t>29</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798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32F4CB-4385-4190-9204-7F480695B683}" type="slidenum">
              <a:rPr lang="ru-RU" smtClean="0"/>
              <a:pPr eaLnBrk="1" hangingPunct="1"/>
              <a:t>31</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Odessa State Environmental University is the object of state property and is an affiliated body of the Ministry of Education and Science of Ukraine. </a:t>
            </a:r>
            <a:r>
              <a:rPr lang="en-US" smtClean="0"/>
              <a:t>It is a multi-campus public university providing innovative undergraduate and graduate education that contributes to development of the society and the individual</a:t>
            </a:r>
            <a:endParaRPr lang="ru-RU" smtClean="0"/>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999E5B-B515-4E93-B672-07637C840985}" type="slidenum">
              <a:rPr lang="ru-RU" smtClean="0"/>
              <a:pPr eaLnBrk="1" hangingPunct="1"/>
              <a:t>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through harmonization of mankind - nature relations. The University actively facilitates learning through preservation, discovery, synthesis, and dissemination of knowledge on the Environment. </a:t>
            </a:r>
            <a:endParaRPr lang="ru-RU" smtClean="0"/>
          </a:p>
        </p:txBody>
      </p:sp>
      <p:sp>
        <p:nvSpPr>
          <p:cNvPr id="491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3647D6-EDF7-46B8-93AE-D916C0C48D17}" type="slidenum">
              <a:rPr lang="ru-RU" smtClean="0"/>
              <a:pPr eaLnBrk="1" hangingPunct="1"/>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OSENU is the higher educational establishment of the fourth (highest) level of accreditation in Ukraine, the key higher educational establishment for training of specialists for the Ministry of Environmental Protection of Ukraine, State Hydrometeorological Service of Ukraine and the State Committee of Ukraine of Water Management. </a:t>
            </a:r>
            <a:endParaRPr lang="ru-RU"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7F4BFB-82AF-4356-83A5-74D1BC2471C1}" type="slidenum">
              <a:rPr lang="ru-RU" smtClean="0"/>
              <a:pPr eaLnBrk="1" hangingPunct="1"/>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Training is provided in:</a:t>
            </a:r>
            <a:endParaRPr lang="ru-RU" smtClean="0"/>
          </a:p>
          <a:p>
            <a:pPr eaLnBrk="1" hangingPunct="1">
              <a:spcBef>
                <a:spcPct val="0"/>
              </a:spcBef>
            </a:pPr>
            <a:r>
              <a:rPr lang="en-US" smtClean="0"/>
              <a:t>"Hydrometeorology", </a:t>
            </a:r>
            <a:endParaRPr lang="ru-RU" smtClean="0"/>
          </a:p>
          <a:p>
            <a:pPr eaLnBrk="1" hangingPunct="1">
              <a:spcBef>
                <a:spcPct val="0"/>
              </a:spcBef>
            </a:pPr>
            <a:r>
              <a:rPr lang="en-US" smtClean="0"/>
              <a:t>"Environmental Science", </a:t>
            </a:r>
            <a:endParaRPr lang="ru-RU" smtClean="0"/>
          </a:p>
          <a:p>
            <a:pPr eaLnBrk="1" hangingPunct="1">
              <a:spcBef>
                <a:spcPct val="0"/>
              </a:spcBef>
            </a:pPr>
            <a:r>
              <a:rPr lang="en-US" smtClean="0"/>
              <a:t>"Computer Science", </a:t>
            </a:r>
            <a:endParaRPr lang="ru-RU" smtClean="0"/>
          </a:p>
          <a:p>
            <a:pPr eaLnBrk="1" hangingPunct="1">
              <a:spcBef>
                <a:spcPct val="0"/>
              </a:spcBef>
            </a:pPr>
            <a:r>
              <a:rPr lang="en-US" smtClean="0"/>
              <a:t>"Environmental Management", </a:t>
            </a:r>
            <a:endParaRPr lang="ru-RU" smtClean="0"/>
          </a:p>
          <a:p>
            <a:pPr eaLnBrk="1" hangingPunct="1">
              <a:spcBef>
                <a:spcPct val="0"/>
              </a:spcBef>
            </a:pPr>
            <a:r>
              <a:rPr lang="en-US" smtClean="0"/>
              <a:t>"Water Bio-Resources" </a:t>
            </a:r>
            <a:endParaRPr lang="ru-RU" smtClean="0"/>
          </a:p>
          <a:p>
            <a:pPr eaLnBrk="1" hangingPunct="1">
              <a:spcBef>
                <a:spcPct val="0"/>
              </a:spcBef>
            </a:pPr>
            <a:r>
              <a:rPr lang="en-GB" smtClean="0"/>
              <a:t>with 14 specialities, including 3 military ones on the instructions of the Ministry of Defense of  Ukraine. </a:t>
            </a:r>
            <a:endParaRPr lang="ru-RU" smtClean="0"/>
          </a:p>
          <a:p>
            <a:pPr eaLnBrk="1" hangingPunct="1">
              <a:spcBef>
                <a:spcPct val="0"/>
              </a:spcBef>
            </a:pPr>
            <a:r>
              <a:rPr lang="en-GB" smtClean="0"/>
              <a:t>Training of specialists is carried out in full-time, extra-mural and externship formats in the fields of: </a:t>
            </a:r>
            <a:endParaRPr lang="ru-RU" smtClean="0"/>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1BC38C-A828-458C-9B43-BC4FBCB268DD}" type="slidenum">
              <a:rPr lang="ru-RU" smtClean="0"/>
              <a:pPr eaLnBrk="1" hangingPunct="1"/>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- 0706 „Hydrometeorology” (specialities: Meteorology, Hydrology and Hydrochemistry, Water management, Oceanography, Hydrography, Agriculture meteorology); </a:t>
            </a:r>
            <a:endParaRPr lang="ru-RU" smtClean="0"/>
          </a:p>
        </p:txBody>
      </p:sp>
      <p:sp>
        <p:nvSpPr>
          <p:cNvPr id="522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A769C9-56D4-4345-BA01-36839101DAD3}" type="slidenum">
              <a:rPr lang="ru-RU" smtClean="0"/>
              <a:pPr eaLnBrk="1" hangingPunct="1"/>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- 0708 „Environmental Science” (Environmental Protection, Organizing Environmental Monitoring, Border Environmental Control, Radioecology, Hydroecology, Environmental Law, Environmental Aspects of Recreational and Health Resort Economy, Environmental Aspects of Fish Industry, Environmental Aspects of Agriculture Production, Environmental Protection on Nuclear Power Units and Ionizing Radiation Sources); </a:t>
            </a:r>
            <a:endParaRPr lang="ru-RU" smtClean="0"/>
          </a:p>
        </p:txBody>
      </p:sp>
      <p:sp>
        <p:nvSpPr>
          <p:cNvPr id="532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C6D012-D497-419F-8034-FAB61F215A2E}" type="slidenum">
              <a:rPr lang="ru-RU" smtClean="0"/>
              <a:pPr eaLnBrk="1" hangingPunct="1"/>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- 0804 „Computer Science” (Information Control Systems and Technologies, Geographic Information Systems and Technologies, Automated Systems of Environmental Quality Monitoring); </a:t>
            </a:r>
            <a:endParaRPr lang="ru-RU" smtClean="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C97230-05C3-4B2C-AD15-D3EC9CC25CE3}" type="slidenum">
              <a:rPr lang="ru-RU" smtClean="0"/>
              <a:pPr eaLnBrk="1" hangingPunct="1"/>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17"/>
          <p:cNvSpPr>
            <a:spLocks/>
          </p:cNvSpPr>
          <p:nvPr/>
        </p:nvSpPr>
        <p:spPr bwMode="gray">
          <a:xfrm>
            <a:off x="-166688" y="-12700"/>
            <a:ext cx="9310688" cy="6878638"/>
          </a:xfrm>
          <a:custGeom>
            <a:avLst/>
            <a:gdLst>
              <a:gd name="T0" fmla="*/ 2147483647 w 5865"/>
              <a:gd name="T1" fmla="*/ 2147483647 h 4333"/>
              <a:gd name="T2" fmla="*/ 2147483647 w 5865"/>
              <a:gd name="T3" fmla="*/ 2147483647 h 4333"/>
              <a:gd name="T4" fmla="*/ 2147483647 w 5865"/>
              <a:gd name="T5" fmla="*/ 2147483647 h 4333"/>
              <a:gd name="T6" fmla="*/ 2147483647 w 5865"/>
              <a:gd name="T7" fmla="*/ 2147483647 h 4333"/>
              <a:gd name="T8" fmla="*/ 2147483647 w 5865"/>
              <a:gd name="T9" fmla="*/ 2147483647 h 4333"/>
              <a:gd name="T10" fmla="*/ 2147483647 w 5865"/>
              <a:gd name="T11" fmla="*/ 2147483647 h 4333"/>
              <a:gd name="T12" fmla="*/ 2147483647 w 5865"/>
              <a:gd name="T13" fmla="*/ 2147483647 h 4333"/>
              <a:gd name="T14" fmla="*/ 2147483647 w 5865"/>
              <a:gd name="T15" fmla="*/ 0 h 4333"/>
              <a:gd name="T16" fmla="*/ 2147483647 w 5865"/>
              <a:gd name="T17" fmla="*/ 2147483647 h 4333"/>
              <a:gd name="T18" fmla="*/ 2147483647 w 5865"/>
              <a:gd name="T19" fmla="*/ 2147483647 h 4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65" h="4333">
                <a:moveTo>
                  <a:pt x="5865" y="2870"/>
                </a:moveTo>
                <a:cubicBezTo>
                  <a:pt x="5766" y="3006"/>
                  <a:pt x="5616" y="3111"/>
                  <a:pt x="4934" y="3427"/>
                </a:cubicBezTo>
                <a:cubicBezTo>
                  <a:pt x="4254" y="3742"/>
                  <a:pt x="3605" y="3809"/>
                  <a:pt x="3003" y="3839"/>
                </a:cubicBezTo>
                <a:cubicBezTo>
                  <a:pt x="2401" y="3869"/>
                  <a:pt x="1795" y="3862"/>
                  <a:pt x="1319" y="3610"/>
                </a:cubicBezTo>
                <a:cubicBezTo>
                  <a:pt x="784" y="3413"/>
                  <a:pt x="233" y="2771"/>
                  <a:pt x="145" y="2327"/>
                </a:cubicBezTo>
                <a:cubicBezTo>
                  <a:pt x="0" y="1528"/>
                  <a:pt x="308" y="844"/>
                  <a:pt x="519" y="553"/>
                </a:cubicBezTo>
                <a:cubicBezTo>
                  <a:pt x="729" y="262"/>
                  <a:pt x="1076" y="17"/>
                  <a:pt x="1130" y="8"/>
                </a:cubicBezTo>
                <a:lnTo>
                  <a:pt x="98" y="0"/>
                </a:lnTo>
                <a:lnTo>
                  <a:pt x="94" y="4328"/>
                </a:lnTo>
                <a:lnTo>
                  <a:pt x="5862" y="4333"/>
                </a:lnTo>
              </a:path>
            </a:pathLst>
          </a:custGeom>
          <a:gradFill rotWithShape="1">
            <a:gsLst>
              <a:gs pos="0">
                <a:schemeClr val="bg1"/>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5" name="Freeform 16"/>
          <p:cNvSpPr>
            <a:spLocks/>
          </p:cNvSpPr>
          <p:nvPr/>
        </p:nvSpPr>
        <p:spPr bwMode="ltGray">
          <a:xfrm>
            <a:off x="-15875" y="-3175"/>
            <a:ext cx="9159875" cy="6865938"/>
          </a:xfrm>
          <a:custGeom>
            <a:avLst/>
            <a:gdLst>
              <a:gd name="T0" fmla="*/ 0 w 5770"/>
              <a:gd name="T1" fmla="*/ 2147483647 h 4325"/>
              <a:gd name="T2" fmla="*/ 0 w 5770"/>
              <a:gd name="T3" fmla="*/ 2147483647 h 4325"/>
              <a:gd name="T4" fmla="*/ 2147483647 w 5770"/>
              <a:gd name="T5" fmla="*/ 2147483647 h 4325"/>
              <a:gd name="T6" fmla="*/ 2147483647 w 5770"/>
              <a:gd name="T7" fmla="*/ 2147483647 h 4325"/>
              <a:gd name="T8" fmla="*/ 2147483647 w 5770"/>
              <a:gd name="T9" fmla="*/ 2147483647 h 4325"/>
              <a:gd name="T10" fmla="*/ 2147483647 w 5770"/>
              <a:gd name="T11" fmla="*/ 2147483647 h 4325"/>
              <a:gd name="T12" fmla="*/ 2147483647 w 5770"/>
              <a:gd name="T13" fmla="*/ 2147483647 h 4325"/>
              <a:gd name="T14" fmla="*/ 2147483647 w 5770"/>
              <a:gd name="T15" fmla="*/ 2147483647 h 4325"/>
              <a:gd name="T16" fmla="*/ 2147483647 w 5770"/>
              <a:gd name="T17" fmla="*/ 2147483647 h 4325"/>
              <a:gd name="T18" fmla="*/ 2147483647 w 5770"/>
              <a:gd name="T19" fmla="*/ 2147483647 h 4325"/>
              <a:gd name="T20" fmla="*/ 2147483647 w 5770"/>
              <a:gd name="T21" fmla="*/ 2147483647 h 4325"/>
              <a:gd name="T22" fmla="*/ 2147483647 w 5770"/>
              <a:gd name="T23" fmla="*/ 2147483647 h 4325"/>
              <a:gd name="T24" fmla="*/ 2147483647 w 5770"/>
              <a:gd name="T25" fmla="*/ 0 h 4325"/>
              <a:gd name="T26" fmla="*/ 2147483647 w 5770"/>
              <a:gd name="T27" fmla="*/ 2147483647 h 4325"/>
              <a:gd name="T28" fmla="*/ 0 w 5770"/>
              <a:gd name="T29" fmla="*/ 2147483647 h 4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70" h="4325">
                <a:moveTo>
                  <a:pt x="0" y="445"/>
                </a:moveTo>
                <a:lnTo>
                  <a:pt x="0" y="4322"/>
                </a:lnTo>
                <a:lnTo>
                  <a:pt x="3976" y="4325"/>
                </a:lnTo>
                <a:cubicBezTo>
                  <a:pt x="4424" y="4168"/>
                  <a:pt x="4665" y="4052"/>
                  <a:pt x="4975" y="3860"/>
                </a:cubicBezTo>
                <a:cubicBezTo>
                  <a:pt x="5285" y="3668"/>
                  <a:pt x="5638" y="3435"/>
                  <a:pt x="5770" y="3261"/>
                </a:cubicBezTo>
                <a:lnTo>
                  <a:pt x="5770" y="2818"/>
                </a:lnTo>
                <a:cubicBezTo>
                  <a:pt x="5747" y="2832"/>
                  <a:pt x="5548" y="2996"/>
                  <a:pt x="4865" y="3312"/>
                </a:cubicBezTo>
                <a:cubicBezTo>
                  <a:pt x="4182" y="3628"/>
                  <a:pt x="3493" y="3763"/>
                  <a:pt x="2853" y="3778"/>
                </a:cubicBezTo>
                <a:cubicBezTo>
                  <a:pt x="2213" y="3793"/>
                  <a:pt x="1592" y="3723"/>
                  <a:pt x="1025" y="3403"/>
                </a:cubicBezTo>
                <a:cubicBezTo>
                  <a:pt x="458" y="3083"/>
                  <a:pt x="248" y="2745"/>
                  <a:pt x="129" y="2288"/>
                </a:cubicBezTo>
                <a:cubicBezTo>
                  <a:pt x="10" y="1831"/>
                  <a:pt x="65" y="1026"/>
                  <a:pt x="531" y="514"/>
                </a:cubicBezTo>
                <a:cubicBezTo>
                  <a:pt x="997" y="2"/>
                  <a:pt x="1071" y="29"/>
                  <a:pt x="1080" y="2"/>
                </a:cubicBezTo>
                <a:lnTo>
                  <a:pt x="481" y="0"/>
                </a:lnTo>
                <a:cubicBezTo>
                  <a:pt x="376" y="68"/>
                  <a:pt x="264" y="174"/>
                  <a:pt x="184" y="248"/>
                </a:cubicBezTo>
                <a:cubicBezTo>
                  <a:pt x="104" y="322"/>
                  <a:pt x="38" y="404"/>
                  <a:pt x="0" y="445"/>
                </a:cubicBezTo>
                <a:close/>
              </a:path>
            </a:pathLst>
          </a:custGeom>
          <a:gradFill rotWithShape="1">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6" name="Text Box 14"/>
          <p:cNvSpPr txBox="1">
            <a:spLocks noChangeArrowheads="1"/>
          </p:cNvSpPr>
          <p:nvPr/>
        </p:nvSpPr>
        <p:spPr bwMode="auto">
          <a:xfrm>
            <a:off x="4024313" y="6324600"/>
            <a:ext cx="11572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600" b="1" smtClean="0"/>
              <a:t>LOGO</a:t>
            </a:r>
          </a:p>
        </p:txBody>
      </p:sp>
      <p:sp>
        <p:nvSpPr>
          <p:cNvPr id="7" name="AutoShape 18"/>
          <p:cNvSpPr>
            <a:spLocks noChangeArrowheads="1"/>
          </p:cNvSpPr>
          <p:nvPr/>
        </p:nvSpPr>
        <p:spPr bwMode="gray">
          <a:xfrm rot="5400000">
            <a:off x="4381500" y="5730875"/>
            <a:ext cx="381000" cy="1066800"/>
          </a:xfrm>
          <a:prstGeom prst="moon">
            <a:avLst>
              <a:gd name="adj" fmla="val 1625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3074" name="Rectangle 2"/>
          <p:cNvSpPr>
            <a:spLocks noGrp="1" noChangeArrowheads="1"/>
          </p:cNvSpPr>
          <p:nvPr>
            <p:ph type="ctrTitle"/>
          </p:nvPr>
        </p:nvSpPr>
        <p:spPr bwMode="auto">
          <a:xfrm>
            <a:off x="685800" y="2590800"/>
            <a:ext cx="7772400" cy="1470025"/>
          </a:xfrm>
          <a:effectLst>
            <a:outerShdw dist="53882" dir="2700000" algn="ctr" rotWithShape="0">
              <a:srgbClr val="000000"/>
            </a:outerShdw>
          </a:effectLst>
        </p:spPr>
        <p:txBody>
          <a:bodyPr/>
          <a:lstStyle>
            <a:lvl1pPr>
              <a:defRPr sz="4800"/>
            </a:lvl1pPr>
          </a:lstStyle>
          <a:p>
            <a:r>
              <a:rPr lang="en-US"/>
              <a:t>Образец заголовка</a:t>
            </a:r>
          </a:p>
        </p:txBody>
      </p:sp>
      <p:sp>
        <p:nvSpPr>
          <p:cNvPr id="3075" name="Rectangle 3"/>
          <p:cNvSpPr>
            <a:spLocks noGrp="1" noChangeArrowheads="1"/>
          </p:cNvSpPr>
          <p:nvPr>
            <p:ph type="subTitle" idx="1"/>
          </p:nvPr>
        </p:nvSpPr>
        <p:spPr>
          <a:xfrm>
            <a:off x="1295400" y="3962400"/>
            <a:ext cx="6400800" cy="685800"/>
          </a:xfrm>
        </p:spPr>
        <p:txBody>
          <a:bodyPr/>
          <a:lstStyle>
            <a:lvl1pPr marL="0" indent="0" algn="ctr">
              <a:buFont typeface="Wingdings" pitchFamily="2" charset="2"/>
              <a:buNone/>
              <a:defRPr sz="2800"/>
            </a:lvl1pPr>
          </a:lstStyle>
          <a:p>
            <a:r>
              <a:rPr lang="en-US"/>
              <a:t>Образец подзаголовка</a:t>
            </a:r>
          </a:p>
        </p:txBody>
      </p:sp>
      <p:sp>
        <p:nvSpPr>
          <p:cNvPr id="8" name="Rectangle 4"/>
          <p:cNvSpPr>
            <a:spLocks noGrp="1" noChangeArrowheads="1"/>
          </p:cNvSpPr>
          <p:nvPr>
            <p:ph type="dt" sz="half" idx="10"/>
          </p:nvPr>
        </p:nvSpPr>
        <p:spPr>
          <a:xfrm>
            <a:off x="457200" y="6610350"/>
            <a:ext cx="2133600" cy="171450"/>
          </a:xfrm>
        </p:spPr>
        <p:txBody>
          <a:bodyPr/>
          <a:lstStyle>
            <a:lvl1pPr>
              <a:defRPr/>
            </a:lvl1pPr>
          </a:lstStyle>
          <a:p>
            <a:pPr>
              <a:defRPr/>
            </a:pPr>
            <a:endParaRPr lang="en-US"/>
          </a:p>
        </p:txBody>
      </p:sp>
      <p:sp>
        <p:nvSpPr>
          <p:cNvPr id="9" name="Rectangle 6"/>
          <p:cNvSpPr>
            <a:spLocks noGrp="1" noChangeArrowheads="1"/>
          </p:cNvSpPr>
          <p:nvPr>
            <p:ph type="sldNum" sz="quarter" idx="11"/>
          </p:nvPr>
        </p:nvSpPr>
        <p:spPr>
          <a:xfrm>
            <a:off x="6553200" y="6610350"/>
            <a:ext cx="2133600" cy="171450"/>
          </a:xfrm>
        </p:spPr>
        <p:txBody>
          <a:bodyPr/>
          <a:lstStyle>
            <a:lvl1pPr>
              <a:defRPr/>
            </a:lvl1pPr>
          </a:lstStyle>
          <a:p>
            <a:pPr>
              <a:defRPr/>
            </a:pPr>
            <a:fld id="{642C851C-B729-48B5-A8FF-F4A0D89BC298}" type="slidenum">
              <a:rPr lang="en-US"/>
              <a:pPr>
                <a:defRPr/>
              </a:pPr>
              <a:t>‹#›</a:t>
            </a:fld>
            <a:endParaRPr lang="en-US"/>
          </a:p>
        </p:txBody>
      </p:sp>
    </p:spTree>
    <p:extLst>
      <p:ext uri="{BB962C8B-B14F-4D97-AF65-F5344CB8AC3E}">
        <p14:creationId xmlns:p14="http://schemas.microsoft.com/office/powerpoint/2010/main" val="3855989022"/>
      </p:ext>
    </p:extLst>
  </p:cSld>
  <p:clrMapOvr>
    <a:masterClrMapping/>
  </p:clrMapOvr>
  <p:transition spd="med">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B9B43-FAD3-4B57-A805-5338ED02B20B}" type="slidenum">
              <a:rPr lang="en-US"/>
              <a:pPr>
                <a:defRPr/>
              </a:pPr>
              <a:t>‹#›</a:t>
            </a:fld>
            <a:endParaRPr lang="en-US"/>
          </a:p>
        </p:txBody>
      </p:sp>
    </p:spTree>
    <p:extLst>
      <p:ext uri="{BB962C8B-B14F-4D97-AF65-F5344CB8AC3E}">
        <p14:creationId xmlns:p14="http://schemas.microsoft.com/office/powerpoint/2010/main" val="2056897231"/>
      </p:ext>
    </p:extLst>
  </p:cSld>
  <p:clrMapOvr>
    <a:masterClrMapping/>
  </p:clrMapOvr>
  <p:transition spd="med">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A67223-394D-4539-9D40-F37AD278F5F5}" type="slidenum">
              <a:rPr lang="en-US"/>
              <a:pPr>
                <a:defRPr/>
              </a:pPr>
              <a:t>‹#›</a:t>
            </a:fld>
            <a:endParaRPr lang="en-US"/>
          </a:p>
        </p:txBody>
      </p:sp>
    </p:spTree>
    <p:extLst>
      <p:ext uri="{BB962C8B-B14F-4D97-AF65-F5344CB8AC3E}">
        <p14:creationId xmlns:p14="http://schemas.microsoft.com/office/powerpoint/2010/main" val="2180098492"/>
      </p:ext>
    </p:extLst>
  </p:cSld>
  <p:clrMapOvr>
    <a:masterClrMapping/>
  </p:clrMapOvr>
  <p:transition spd="med">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2D351-6818-47EE-9288-86016B53D866}" type="slidenum">
              <a:rPr lang="en-US"/>
              <a:pPr>
                <a:defRPr/>
              </a:pPr>
              <a:t>‹#›</a:t>
            </a:fld>
            <a:endParaRPr lang="en-US"/>
          </a:p>
        </p:txBody>
      </p:sp>
    </p:spTree>
    <p:extLst>
      <p:ext uri="{BB962C8B-B14F-4D97-AF65-F5344CB8AC3E}">
        <p14:creationId xmlns:p14="http://schemas.microsoft.com/office/powerpoint/2010/main" val="2796993587"/>
      </p:ext>
    </p:extLst>
  </p:cSld>
  <p:clrMapOvr>
    <a:masterClrMapping/>
  </p:clrMapOvr>
  <p:transition spd="med">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58E5BB-4B55-43A4-8618-63190BED528A}" type="slidenum">
              <a:rPr lang="en-US"/>
              <a:pPr>
                <a:defRPr/>
              </a:pPr>
              <a:t>‹#›</a:t>
            </a:fld>
            <a:endParaRPr lang="en-US"/>
          </a:p>
        </p:txBody>
      </p:sp>
    </p:spTree>
    <p:extLst>
      <p:ext uri="{BB962C8B-B14F-4D97-AF65-F5344CB8AC3E}">
        <p14:creationId xmlns:p14="http://schemas.microsoft.com/office/powerpoint/2010/main" val="2797003195"/>
      </p:ext>
    </p:extLst>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0646EA-DC8C-431B-8C07-4149DD9B6FE8}" type="slidenum">
              <a:rPr lang="en-US"/>
              <a:pPr>
                <a:defRPr/>
              </a:pPr>
              <a:t>‹#›</a:t>
            </a:fld>
            <a:endParaRPr lang="en-US"/>
          </a:p>
        </p:txBody>
      </p:sp>
    </p:spTree>
    <p:extLst>
      <p:ext uri="{BB962C8B-B14F-4D97-AF65-F5344CB8AC3E}">
        <p14:creationId xmlns:p14="http://schemas.microsoft.com/office/powerpoint/2010/main" val="3990593458"/>
      </p:ext>
    </p:extLst>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5DA643-B545-4B17-98CC-2CB2BCB106A4}" type="slidenum">
              <a:rPr lang="en-US"/>
              <a:pPr>
                <a:defRPr/>
              </a:pPr>
              <a:t>‹#›</a:t>
            </a:fld>
            <a:endParaRPr lang="en-US"/>
          </a:p>
        </p:txBody>
      </p:sp>
    </p:spTree>
    <p:extLst>
      <p:ext uri="{BB962C8B-B14F-4D97-AF65-F5344CB8AC3E}">
        <p14:creationId xmlns:p14="http://schemas.microsoft.com/office/powerpoint/2010/main" val="1743353090"/>
      </p:ext>
    </p:extLst>
  </p:cSld>
  <p:clrMapOvr>
    <a:masterClrMapping/>
  </p:clrMapOvr>
  <p:transition spd="med">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139BDB-50E6-41D6-9808-D256822EE87B}" type="slidenum">
              <a:rPr lang="en-US"/>
              <a:pPr>
                <a:defRPr/>
              </a:pPr>
              <a:t>‹#›</a:t>
            </a:fld>
            <a:endParaRPr lang="en-US"/>
          </a:p>
        </p:txBody>
      </p:sp>
    </p:spTree>
    <p:extLst>
      <p:ext uri="{BB962C8B-B14F-4D97-AF65-F5344CB8AC3E}">
        <p14:creationId xmlns:p14="http://schemas.microsoft.com/office/powerpoint/2010/main" val="157272143"/>
      </p:ext>
    </p:extLst>
  </p:cSld>
  <p:clrMapOvr>
    <a:masterClrMapping/>
  </p:clrMapOvr>
  <p:transition spd="med">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56CA36-35E9-48EA-8343-F0E0319E3A66}" type="slidenum">
              <a:rPr lang="en-US"/>
              <a:pPr>
                <a:defRPr/>
              </a:pPr>
              <a:t>‹#›</a:t>
            </a:fld>
            <a:endParaRPr lang="en-US"/>
          </a:p>
        </p:txBody>
      </p:sp>
    </p:spTree>
    <p:extLst>
      <p:ext uri="{BB962C8B-B14F-4D97-AF65-F5344CB8AC3E}">
        <p14:creationId xmlns:p14="http://schemas.microsoft.com/office/powerpoint/2010/main" val="985990660"/>
      </p:ext>
    </p:extLst>
  </p:cSld>
  <p:clrMapOvr>
    <a:masterClrMapping/>
  </p:clrMapOvr>
  <p:transition spd="med">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689AD3-D444-4F2E-A276-470DDFF62DA6}" type="slidenum">
              <a:rPr lang="en-US"/>
              <a:pPr>
                <a:defRPr/>
              </a:pPr>
              <a:t>‹#›</a:t>
            </a:fld>
            <a:endParaRPr lang="en-US"/>
          </a:p>
        </p:txBody>
      </p:sp>
    </p:spTree>
    <p:extLst>
      <p:ext uri="{BB962C8B-B14F-4D97-AF65-F5344CB8AC3E}">
        <p14:creationId xmlns:p14="http://schemas.microsoft.com/office/powerpoint/2010/main" val="1976374266"/>
      </p:ext>
    </p:extLst>
  </p:cSld>
  <p:clrMapOvr>
    <a:masterClrMapping/>
  </p:clrMapOvr>
  <p:transition spd="med">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E26A5-9D9E-4F1C-B757-8D51998FB39C}" type="slidenum">
              <a:rPr lang="en-US"/>
              <a:pPr>
                <a:defRPr/>
              </a:pPr>
              <a:t>‹#›</a:t>
            </a:fld>
            <a:endParaRPr lang="en-US"/>
          </a:p>
        </p:txBody>
      </p:sp>
    </p:spTree>
    <p:extLst>
      <p:ext uri="{BB962C8B-B14F-4D97-AF65-F5344CB8AC3E}">
        <p14:creationId xmlns:p14="http://schemas.microsoft.com/office/powerpoint/2010/main" val="894193733"/>
      </p:ext>
    </p:extLst>
  </p:cSld>
  <p:clrMapOvr>
    <a:masterClrMapping/>
  </p:clrMapOvr>
  <p:transition spd="med">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ltGray">
          <a:xfrm>
            <a:off x="0" y="304800"/>
            <a:ext cx="9144000" cy="6096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pPr>
              <a:defRPr/>
            </a:pPr>
            <a:endParaRPr lang="ru-RU"/>
          </a:p>
        </p:txBody>
      </p:sp>
      <p:sp>
        <p:nvSpPr>
          <p:cNvPr id="1027" name="Freeform 13"/>
          <p:cNvSpPr>
            <a:spLocks/>
          </p:cNvSpPr>
          <p:nvPr/>
        </p:nvSpPr>
        <p:spPr bwMode="ltGray">
          <a:xfrm>
            <a:off x="0" y="5167313"/>
            <a:ext cx="9158288" cy="1701800"/>
          </a:xfrm>
          <a:custGeom>
            <a:avLst/>
            <a:gdLst>
              <a:gd name="T0" fmla="*/ 2147483647 w 5769"/>
              <a:gd name="T1" fmla="*/ 2147483647 h 1072"/>
              <a:gd name="T2" fmla="*/ 0 w 5769"/>
              <a:gd name="T3" fmla="*/ 2147483647 h 1072"/>
              <a:gd name="T4" fmla="*/ 2147483647 w 5769"/>
              <a:gd name="T5" fmla="*/ 2147483647 h 1072"/>
              <a:gd name="T6" fmla="*/ 2147483647 w 5769"/>
              <a:gd name="T7" fmla="*/ 0 h 1072"/>
              <a:gd name="T8" fmla="*/ 2147483647 w 5769"/>
              <a:gd name="T9" fmla="*/ 2147483647 h 1072"/>
              <a:gd name="T10" fmla="*/ 2147483647 w 5769"/>
              <a:gd name="T11" fmla="*/ 2147483647 h 10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9" h="1072">
                <a:moveTo>
                  <a:pt x="6" y="1072"/>
                </a:moveTo>
                <a:lnTo>
                  <a:pt x="0" y="356"/>
                </a:lnTo>
                <a:cubicBezTo>
                  <a:pt x="229" y="494"/>
                  <a:pt x="667" y="923"/>
                  <a:pt x="1975" y="914"/>
                </a:cubicBezTo>
                <a:cubicBezTo>
                  <a:pt x="3283" y="905"/>
                  <a:pt x="4891" y="539"/>
                  <a:pt x="5769" y="0"/>
                </a:cubicBezTo>
                <a:lnTo>
                  <a:pt x="5766" y="1072"/>
                </a:lnTo>
                <a:lnTo>
                  <a:pt x="6" y="1072"/>
                </a:lnTo>
                <a:close/>
              </a:path>
            </a:pathLst>
          </a:custGeom>
          <a:solidFill>
            <a:schemeClr val="accent2">
              <a:alpha val="2196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038" name="Freeform 14"/>
          <p:cNvSpPr>
            <a:spLocks/>
          </p:cNvSpPr>
          <p:nvPr/>
        </p:nvSpPr>
        <p:spPr bwMode="ltGray">
          <a:xfrm>
            <a:off x="-9525" y="5776913"/>
            <a:ext cx="9153525" cy="1095375"/>
          </a:xfrm>
          <a:custGeom>
            <a:avLst/>
            <a:gdLst/>
            <a:ahLst/>
            <a:cxnLst>
              <a:cxn ang="0">
                <a:pos x="6" y="690"/>
              </a:cxn>
              <a:cxn ang="0">
                <a:pos x="0" y="362"/>
              </a:cxn>
              <a:cxn ang="0">
                <a:pos x="1999" y="603"/>
              </a:cxn>
              <a:cxn ang="0">
                <a:pos x="5766" y="0"/>
              </a:cxn>
              <a:cxn ang="0">
                <a:pos x="5766" y="690"/>
              </a:cxn>
              <a:cxn ang="0">
                <a:pos x="6" y="690"/>
              </a:cxn>
            </a:cxnLst>
            <a:rect l="0" t="0" r="r" b="b"/>
            <a:pathLst>
              <a:path w="5766" h="690">
                <a:moveTo>
                  <a:pt x="6" y="690"/>
                </a:moveTo>
                <a:lnTo>
                  <a:pt x="0" y="362"/>
                </a:lnTo>
                <a:cubicBezTo>
                  <a:pt x="211" y="392"/>
                  <a:pt x="1078" y="610"/>
                  <a:pt x="1999" y="603"/>
                </a:cubicBezTo>
                <a:cubicBezTo>
                  <a:pt x="2920" y="596"/>
                  <a:pt x="4596" y="485"/>
                  <a:pt x="5766" y="0"/>
                </a:cubicBezTo>
                <a:lnTo>
                  <a:pt x="5766" y="690"/>
                </a:lnTo>
                <a:lnTo>
                  <a:pt x="6" y="690"/>
                </a:lnTo>
                <a:close/>
              </a:path>
            </a:pathLst>
          </a:custGeom>
          <a:gradFill rotWithShape="1">
            <a:gsLst>
              <a:gs pos="0">
                <a:schemeClr val="accent2"/>
              </a:gs>
              <a:gs pos="100000">
                <a:schemeClr val="accent2">
                  <a:gamma/>
                  <a:shade val="46275"/>
                  <a:invGamma/>
                </a:schemeClr>
              </a:gs>
            </a:gsLst>
            <a:lin ang="5400000" scaled="1"/>
          </a:gradFill>
          <a:ln w="9525">
            <a:noFill/>
            <a:round/>
            <a:headEnd/>
            <a:tailEnd/>
          </a:ln>
          <a:effectLst/>
        </p:spPr>
        <p:txBody>
          <a:bodyPr/>
          <a:lstStyle/>
          <a:p>
            <a:pPr>
              <a:defRPr/>
            </a:pPr>
            <a:endParaRPr lang="ru-RU"/>
          </a:p>
        </p:txBody>
      </p:sp>
      <p:sp>
        <p:nvSpPr>
          <p:cNvPr id="1029" name="Rectangle 2"/>
          <p:cNvSpPr>
            <a:spLocks noGrp="1" noChangeArrowheads="1"/>
          </p:cNvSpPr>
          <p:nvPr>
            <p:ph type="title"/>
          </p:nvPr>
        </p:nvSpPr>
        <p:spPr bwMode="white">
          <a:xfrm>
            <a:off x="457200" y="274638"/>
            <a:ext cx="8229600" cy="563562"/>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8" name="Rectangle 4"/>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 name="Rectangle 5"/>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404A7B-F297-4D86-A5BA-F175DAE59264}" type="slidenum">
              <a:rPr lang="en-US"/>
              <a:pPr>
                <a:defRPr/>
              </a:pPr>
              <a:t>‹#›</a:t>
            </a:fld>
            <a:endParaRPr lang="en-US"/>
          </a:p>
        </p:txBody>
      </p:sp>
      <p:sp>
        <p:nvSpPr>
          <p:cNvPr id="1033" name="Rectangle 3"/>
          <p:cNvSpPr>
            <a:spLocks noGrp="1" noChangeArrowheads="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randomBar/>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685800" y="1958975"/>
            <a:ext cx="7772400" cy="1470025"/>
          </a:xfrm>
        </p:spPr>
        <p:txBody>
          <a:bodyPr/>
          <a:lstStyle/>
          <a:p>
            <a:pPr eaLnBrk="1" hangingPunct="1"/>
            <a:r>
              <a:rPr lang="en-US" sz="4300" dirty="0" smtClean="0"/>
              <a:t>Odessa State Environmental University</a:t>
            </a:r>
            <a:r>
              <a:rPr lang="ru-RU" sz="4300" dirty="0" smtClean="0"/>
              <a:t> </a:t>
            </a:r>
            <a:endParaRPr lang="en-US" sz="4300" dirty="0" smtClean="0"/>
          </a:p>
        </p:txBody>
      </p:sp>
      <p:pic>
        <p:nvPicPr>
          <p:cNvPr id="7176" name="Picture 8" descr="Безымянный"/>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475" y="3644900"/>
            <a:ext cx="2276475" cy="3024188"/>
          </a:xfrm>
          <a:prstGeom prst="rect">
            <a:avLst/>
          </a:prstGeom>
          <a:noFill/>
          <a:ln>
            <a:noFill/>
          </a:ln>
          <a:effectLst>
            <a:outerShdw blurRad="225425" dist="50800" dir="5220000" algn="ctr">
              <a:srgbClr val="000000">
                <a:alpha val="33000"/>
              </a:srgbClr>
            </a:outerShdw>
          </a:effectLst>
          <a:scene3d>
            <a:camera prst="obliqueBottomLeft"/>
            <a:lightRig rig="threePt" dir="t"/>
          </a:scene3d>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5000" fill="hold"/>
                                        <p:tgtEl>
                                          <p:spTgt spid="7176"/>
                                        </p:tgtEl>
                                        <p:attrNameLst>
                                          <p:attrName>ppt_w</p:attrName>
                                        </p:attrNameLst>
                                      </p:cBhvr>
                                      <p:tavLst>
                                        <p:tav tm="0" fmla="#ppt_w*sin(2.5*pi*$)">
                                          <p:val>
                                            <p:fltVal val="0"/>
                                          </p:val>
                                        </p:tav>
                                        <p:tav tm="100000">
                                          <p:val>
                                            <p:fltVal val="1"/>
                                          </p:val>
                                        </p:tav>
                                      </p:tavLst>
                                    </p:anim>
                                    <p:anim calcmode="lin" valueType="num">
                                      <p:cBhvr>
                                        <p:cTn id="8" dur="5000" fill="hold"/>
                                        <p:tgtEl>
                                          <p:spTgt spid="7176"/>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0"/>
                                        <p:tgtEl>
                                          <p:spTgt spid="7172"/>
                                        </p:tgtEl>
                                      </p:cBhvr>
                                    </p:animEffect>
                                  </p:childTnLst>
                                </p:cTn>
                              </p:par>
                            </p:childTnLst>
                          </p:cTn>
                        </p:par>
                        <p:par>
                          <p:cTn id="12" fill="hold" nodeType="afterGroup">
                            <p:stCondLst>
                              <p:cond delay="5000"/>
                            </p:stCondLst>
                            <p:childTnLst>
                              <p:par>
                                <p:cTn id="13" presetID="6" presetClass="emph" presetSubtype="0" fill="hold" grpId="1" nodeType="afterEffect">
                                  <p:stCondLst>
                                    <p:cond delay="0"/>
                                  </p:stCondLst>
                                  <p:childTnLst>
                                    <p:animScale>
                                      <p:cBhvr>
                                        <p:cTn id="14" dur="3000" fill="hold"/>
                                        <p:tgtEl>
                                          <p:spTgt spid="717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invGray">
          <a:xfrm rot="10800000">
            <a:off x="1042988" y="1773238"/>
            <a:ext cx="7054850" cy="1943100"/>
          </a:xfrm>
          <a:prstGeom prst="upArrow">
            <a:avLst>
              <a:gd name="adj1" fmla="val 56944"/>
              <a:gd name="adj2" fmla="val 50782"/>
            </a:avLst>
          </a:prstGeom>
          <a:gradFill rotWithShape="1">
            <a:gsLst>
              <a:gs pos="0">
                <a:schemeClr val="accent2"/>
              </a:gs>
              <a:gs pos="100000">
                <a:srgbClr val="0F2145"/>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79875" name="AutoShape 3"/>
          <p:cNvSpPr>
            <a:spLocks noChangeArrowheads="1"/>
          </p:cNvSpPr>
          <p:nvPr/>
        </p:nvSpPr>
        <p:spPr bwMode="blackWhite">
          <a:xfrm>
            <a:off x="1676400" y="10541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GB" sz="2400">
                <a:solidFill>
                  <a:schemeClr val="tx2"/>
                </a:solidFill>
              </a:rPr>
              <a:t>Computer Science</a:t>
            </a:r>
            <a:r>
              <a:rPr lang="ru-RU" sz="2400">
                <a:solidFill>
                  <a:schemeClr val="tx2"/>
                </a:solidFill>
              </a:rPr>
              <a:t> </a:t>
            </a:r>
            <a:endParaRPr lang="en-US" sz="2400">
              <a:solidFill>
                <a:schemeClr val="tx2"/>
              </a:solidFill>
            </a:endParaRPr>
          </a:p>
        </p:txBody>
      </p:sp>
      <p:sp>
        <p:nvSpPr>
          <p:cNvPr id="79876" name="Text Box 4"/>
          <p:cNvSpPr txBox="1">
            <a:spLocks noChangeArrowheads="1"/>
          </p:cNvSpPr>
          <p:nvPr/>
        </p:nvSpPr>
        <p:spPr bwMode="gray">
          <a:xfrm>
            <a:off x="3857625" y="234156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Specialities</a:t>
            </a:r>
            <a:r>
              <a:rPr lang="ru-RU"/>
              <a:t> </a:t>
            </a:r>
            <a:endParaRPr lang="en-US"/>
          </a:p>
        </p:txBody>
      </p:sp>
      <p:sp>
        <p:nvSpPr>
          <p:cNvPr id="79878" name="AutoShape 6"/>
          <p:cNvSpPr>
            <a:spLocks noChangeArrowheads="1"/>
          </p:cNvSpPr>
          <p:nvPr/>
        </p:nvSpPr>
        <p:spPr bwMode="blackWhite">
          <a:xfrm>
            <a:off x="323850" y="3860800"/>
            <a:ext cx="8423275" cy="8636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800">
                <a:solidFill>
                  <a:schemeClr val="tx2"/>
                </a:solidFill>
              </a:rPr>
              <a:t>Information Control Systems and Technologies</a:t>
            </a:r>
            <a:r>
              <a:rPr lang="ru-RU" sz="2800">
                <a:solidFill>
                  <a:schemeClr val="tx2"/>
                </a:solidFill>
              </a:rPr>
              <a:t> </a:t>
            </a:r>
            <a:endParaRPr lang="en-US" sz="2800">
              <a:solidFill>
                <a:schemeClr val="tx2"/>
              </a:solidFill>
            </a:endParaRPr>
          </a:p>
        </p:txBody>
      </p:sp>
      <p:sp>
        <p:nvSpPr>
          <p:cNvPr id="79879" name="AutoShape 7"/>
          <p:cNvSpPr>
            <a:spLocks noChangeArrowheads="1"/>
          </p:cNvSpPr>
          <p:nvPr/>
        </p:nvSpPr>
        <p:spPr bwMode="blackWhite">
          <a:xfrm>
            <a:off x="323850" y="4797425"/>
            <a:ext cx="8424863" cy="863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600">
                <a:solidFill>
                  <a:schemeClr val="tx2"/>
                </a:solidFill>
              </a:rPr>
              <a:t>Automated Systems of Environmental Quality Monitoring</a:t>
            </a:r>
            <a:endParaRPr lang="en-US" sz="2600">
              <a:solidFill>
                <a:schemeClr val="tx2"/>
              </a:solidFill>
            </a:endParaRPr>
          </a:p>
        </p:txBody>
      </p:sp>
      <p:sp>
        <p:nvSpPr>
          <p:cNvPr id="79880" name="AutoShape 8"/>
          <p:cNvSpPr>
            <a:spLocks noChangeArrowheads="1"/>
          </p:cNvSpPr>
          <p:nvPr/>
        </p:nvSpPr>
        <p:spPr bwMode="blackWhite">
          <a:xfrm>
            <a:off x="323850" y="5734050"/>
            <a:ext cx="8424863" cy="863600"/>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800">
                <a:solidFill>
                  <a:schemeClr val="tx2"/>
                </a:solidFill>
              </a:rPr>
              <a:t>Geographic Information Systems and Technologies</a:t>
            </a:r>
            <a:r>
              <a:rPr lang="ru-RU" sz="2800">
                <a:solidFill>
                  <a:schemeClr val="tx2"/>
                </a:solidFill>
              </a:rPr>
              <a:t> </a:t>
            </a:r>
            <a:endParaRPr lang="en-US" sz="2800">
              <a:solidFill>
                <a:schemeClr val="tx2"/>
              </a:solidFill>
            </a:endParaRPr>
          </a:p>
        </p:txBody>
      </p:sp>
      <p:sp>
        <p:nvSpPr>
          <p:cNvPr id="79889" name="Rectangle 17"/>
          <p:cNvSpPr>
            <a:spLocks noGrp="1" noChangeArrowheads="1"/>
          </p:cNvSpPr>
          <p:nvPr>
            <p:ph type="title"/>
          </p:nvPr>
        </p:nvSpPr>
        <p:spPr/>
        <p:txBody>
          <a:bodyPr/>
          <a:lstStyle/>
          <a:p>
            <a:pPr eaLnBrk="1" hangingPunct="1"/>
            <a:r>
              <a:rPr lang="en-GB" sz="2800" smtClean="0"/>
              <a:t>Full-time, Extra-mural and Externship Formats</a:t>
            </a:r>
            <a:r>
              <a:rPr lang="ru-RU"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9889"/>
                                        </p:tgtEl>
                                        <p:attrNameLst>
                                          <p:attrName>style.visibility</p:attrName>
                                        </p:attrNameLst>
                                      </p:cBhvr>
                                      <p:to>
                                        <p:strVal val="visible"/>
                                      </p:to>
                                    </p:set>
                                    <p:anim calcmode="discrete" valueType="clr">
                                      <p:cBhvr override="childStyle">
                                        <p:cTn id="7" dur="50"/>
                                        <p:tgtEl>
                                          <p:spTgt spid="79889"/>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79889"/>
                                        </p:tgtEl>
                                        <p:attrNameLst>
                                          <p:attrName>fillcolor</p:attrName>
                                        </p:attrNameLst>
                                      </p:cBhvr>
                                      <p:tavLst>
                                        <p:tav tm="0">
                                          <p:val>
                                            <p:clrVal>
                                              <a:schemeClr val="accent2"/>
                                            </p:clrVal>
                                          </p:val>
                                        </p:tav>
                                        <p:tav tm="50000">
                                          <p:val>
                                            <p:clrVal>
                                              <a:schemeClr val="hlink"/>
                                            </p:clrVal>
                                          </p:val>
                                        </p:tav>
                                      </p:tavLst>
                                    </p:anim>
                                    <p:set>
                                      <p:cBhvr>
                                        <p:cTn id="9" dur="50"/>
                                        <p:tgtEl>
                                          <p:spTgt spid="79889"/>
                                        </p:tgtEl>
                                        <p:attrNameLst>
                                          <p:attrName>fill.type</p:attrName>
                                        </p:attrNameLst>
                                      </p:cBhvr>
                                      <p:to>
                                        <p:strVal val="solid"/>
                                      </p:to>
                                    </p:set>
                                  </p:childTnLst>
                                </p:cTn>
                              </p:par>
                            </p:childTnLst>
                          </p:cTn>
                        </p:par>
                        <p:par>
                          <p:cTn id="10" fill="hold" nodeType="afterGroup">
                            <p:stCondLst>
                              <p:cond delay="1050"/>
                            </p:stCondLst>
                            <p:childTnLst>
                              <p:par>
                                <p:cTn id="11" presetID="10" presetClass="entr" presetSubtype="0" fill="hold" grpId="0" nodeType="afterEffect">
                                  <p:stCondLst>
                                    <p:cond delay="0"/>
                                  </p:stCondLst>
                                  <p:childTnLst>
                                    <p:set>
                                      <p:cBhvr>
                                        <p:cTn id="12" dur="1" fill="hold">
                                          <p:stCondLst>
                                            <p:cond delay="0"/>
                                          </p:stCondLst>
                                        </p:cTn>
                                        <p:tgtEl>
                                          <p:spTgt spid="79875"/>
                                        </p:tgtEl>
                                        <p:attrNameLst>
                                          <p:attrName>style.visibility</p:attrName>
                                        </p:attrNameLst>
                                      </p:cBhvr>
                                      <p:to>
                                        <p:strVal val="visible"/>
                                      </p:to>
                                    </p:set>
                                    <p:animEffect transition="in" filter="fade">
                                      <p:cBhvr>
                                        <p:cTn id="13" dur="1000"/>
                                        <p:tgtEl>
                                          <p:spTgt spid="79875"/>
                                        </p:tgtEl>
                                      </p:cBhvr>
                                    </p:animEffect>
                                  </p:childTnLst>
                                </p:cTn>
                              </p:par>
                            </p:childTnLst>
                          </p:cTn>
                        </p:par>
                        <p:par>
                          <p:cTn id="14" fill="hold" nodeType="afterGroup">
                            <p:stCondLst>
                              <p:cond delay="2050"/>
                            </p:stCondLst>
                            <p:childTnLst>
                              <p:par>
                                <p:cTn id="15" presetID="47" presetClass="entr" presetSubtype="0" fill="hold" grpId="0" nodeType="afterEffect">
                                  <p:stCondLst>
                                    <p:cond delay="0"/>
                                  </p:stCondLst>
                                  <p:childTnLst>
                                    <p:set>
                                      <p:cBhvr>
                                        <p:cTn id="16" dur="1" fill="hold">
                                          <p:stCondLst>
                                            <p:cond delay="0"/>
                                          </p:stCondLst>
                                        </p:cTn>
                                        <p:tgtEl>
                                          <p:spTgt spid="79874"/>
                                        </p:tgtEl>
                                        <p:attrNameLst>
                                          <p:attrName>style.visibility</p:attrName>
                                        </p:attrNameLst>
                                      </p:cBhvr>
                                      <p:to>
                                        <p:strVal val="visible"/>
                                      </p:to>
                                    </p:set>
                                    <p:animEffect transition="in" filter="fade">
                                      <p:cBhvr>
                                        <p:cTn id="17" dur="1000"/>
                                        <p:tgtEl>
                                          <p:spTgt spid="79874"/>
                                        </p:tgtEl>
                                      </p:cBhvr>
                                    </p:animEffect>
                                    <p:anim calcmode="lin" valueType="num">
                                      <p:cBhvr>
                                        <p:cTn id="18" dur="1000" fill="hold"/>
                                        <p:tgtEl>
                                          <p:spTgt spid="79874"/>
                                        </p:tgtEl>
                                        <p:attrNameLst>
                                          <p:attrName>ppt_x</p:attrName>
                                        </p:attrNameLst>
                                      </p:cBhvr>
                                      <p:tavLst>
                                        <p:tav tm="0">
                                          <p:val>
                                            <p:strVal val="#ppt_x"/>
                                          </p:val>
                                        </p:tav>
                                        <p:tav tm="100000">
                                          <p:val>
                                            <p:strVal val="#ppt_x"/>
                                          </p:val>
                                        </p:tav>
                                      </p:tavLst>
                                    </p:anim>
                                    <p:anim calcmode="lin" valueType="num">
                                      <p:cBhvr>
                                        <p:cTn id="19" dur="1000" fill="hold"/>
                                        <p:tgtEl>
                                          <p:spTgt spid="7987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5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79876"/>
                                        </p:tgtEl>
                                        <p:attrNameLst>
                                          <p:attrName>style.visibility</p:attrName>
                                        </p:attrNameLst>
                                      </p:cBhvr>
                                      <p:to>
                                        <p:strVal val="visible"/>
                                      </p:to>
                                    </p:set>
                                    <p:anim calcmode="discrete" valueType="clr">
                                      <p:cBhvr override="childStyle">
                                        <p:cTn id="23" dur="80"/>
                                        <p:tgtEl>
                                          <p:spTgt spid="7987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9876"/>
                                        </p:tgtEl>
                                        <p:attrNameLst>
                                          <p:attrName>fillcolor</p:attrName>
                                        </p:attrNameLst>
                                      </p:cBhvr>
                                      <p:tavLst>
                                        <p:tav tm="0">
                                          <p:val>
                                            <p:clrVal>
                                              <a:schemeClr val="accent2"/>
                                            </p:clrVal>
                                          </p:val>
                                        </p:tav>
                                        <p:tav tm="50000">
                                          <p:val>
                                            <p:clrVal>
                                              <a:schemeClr val="hlink"/>
                                            </p:clrVal>
                                          </p:val>
                                        </p:tav>
                                      </p:tavLst>
                                    </p:anim>
                                    <p:set>
                                      <p:cBhvr>
                                        <p:cTn id="25" dur="80"/>
                                        <p:tgtEl>
                                          <p:spTgt spid="79876"/>
                                        </p:tgtEl>
                                        <p:attrNameLst>
                                          <p:attrName>fill.type</p:attrName>
                                        </p:attrNameLst>
                                      </p:cBhvr>
                                      <p:to>
                                        <p:strVal val="solid"/>
                                      </p:to>
                                    </p:set>
                                  </p:childTnLst>
                                </p:cTn>
                              </p:par>
                            </p:childTnLst>
                          </p:cTn>
                        </p:par>
                        <p:par>
                          <p:cTn id="26" fill="hold" nodeType="afterGroup">
                            <p:stCondLst>
                              <p:cond delay="3570"/>
                            </p:stCondLst>
                            <p:childTnLst>
                              <p:par>
                                <p:cTn id="27" presetID="2" presetClass="entr" presetSubtype="8" fill="hold" grpId="0" nodeType="afterEffect">
                                  <p:stCondLst>
                                    <p:cond delay="0"/>
                                  </p:stCondLst>
                                  <p:childTnLst>
                                    <p:set>
                                      <p:cBhvr>
                                        <p:cTn id="28" dur="1" fill="hold">
                                          <p:stCondLst>
                                            <p:cond delay="0"/>
                                          </p:stCondLst>
                                        </p:cTn>
                                        <p:tgtEl>
                                          <p:spTgt spid="79878"/>
                                        </p:tgtEl>
                                        <p:attrNameLst>
                                          <p:attrName>style.visibility</p:attrName>
                                        </p:attrNameLst>
                                      </p:cBhvr>
                                      <p:to>
                                        <p:strVal val="visible"/>
                                      </p:to>
                                    </p:set>
                                    <p:anim calcmode="lin" valueType="num">
                                      <p:cBhvr additive="base">
                                        <p:cTn id="29" dur="500" fill="hold"/>
                                        <p:tgtEl>
                                          <p:spTgt spid="79878"/>
                                        </p:tgtEl>
                                        <p:attrNameLst>
                                          <p:attrName>ppt_x</p:attrName>
                                        </p:attrNameLst>
                                      </p:cBhvr>
                                      <p:tavLst>
                                        <p:tav tm="0">
                                          <p:val>
                                            <p:strVal val="0-#ppt_w/2"/>
                                          </p:val>
                                        </p:tav>
                                        <p:tav tm="100000">
                                          <p:val>
                                            <p:strVal val="#ppt_x"/>
                                          </p:val>
                                        </p:tav>
                                      </p:tavLst>
                                    </p:anim>
                                    <p:anim calcmode="lin" valueType="num">
                                      <p:cBhvr additive="base">
                                        <p:cTn id="30" dur="500" fill="hold"/>
                                        <p:tgtEl>
                                          <p:spTgt spid="79878"/>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4070"/>
                            </p:stCondLst>
                            <p:childTnLst>
                              <p:par>
                                <p:cTn id="32" presetID="2" presetClass="entr" presetSubtype="2" fill="hold" grpId="0" nodeType="afterEffect">
                                  <p:stCondLst>
                                    <p:cond delay="0"/>
                                  </p:stCondLst>
                                  <p:childTnLst>
                                    <p:set>
                                      <p:cBhvr>
                                        <p:cTn id="33" dur="1" fill="hold">
                                          <p:stCondLst>
                                            <p:cond delay="0"/>
                                          </p:stCondLst>
                                        </p:cTn>
                                        <p:tgtEl>
                                          <p:spTgt spid="79879"/>
                                        </p:tgtEl>
                                        <p:attrNameLst>
                                          <p:attrName>style.visibility</p:attrName>
                                        </p:attrNameLst>
                                      </p:cBhvr>
                                      <p:to>
                                        <p:strVal val="visible"/>
                                      </p:to>
                                    </p:set>
                                    <p:anim calcmode="lin" valueType="num">
                                      <p:cBhvr additive="base">
                                        <p:cTn id="34" dur="500" fill="hold"/>
                                        <p:tgtEl>
                                          <p:spTgt spid="79879"/>
                                        </p:tgtEl>
                                        <p:attrNameLst>
                                          <p:attrName>ppt_x</p:attrName>
                                        </p:attrNameLst>
                                      </p:cBhvr>
                                      <p:tavLst>
                                        <p:tav tm="0">
                                          <p:val>
                                            <p:strVal val="1+#ppt_w/2"/>
                                          </p:val>
                                        </p:tav>
                                        <p:tav tm="100000">
                                          <p:val>
                                            <p:strVal val="#ppt_x"/>
                                          </p:val>
                                        </p:tav>
                                      </p:tavLst>
                                    </p:anim>
                                    <p:anim calcmode="lin" valueType="num">
                                      <p:cBhvr additive="base">
                                        <p:cTn id="35" dur="500" fill="hold"/>
                                        <p:tgtEl>
                                          <p:spTgt spid="79879"/>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4570"/>
                            </p:stCondLst>
                            <p:childTnLst>
                              <p:par>
                                <p:cTn id="37" presetID="2" presetClass="entr" presetSubtype="8" fill="hold" grpId="0" nodeType="afterEffect">
                                  <p:stCondLst>
                                    <p:cond delay="0"/>
                                  </p:stCondLst>
                                  <p:childTnLst>
                                    <p:set>
                                      <p:cBhvr>
                                        <p:cTn id="38" dur="1" fill="hold">
                                          <p:stCondLst>
                                            <p:cond delay="0"/>
                                          </p:stCondLst>
                                        </p:cTn>
                                        <p:tgtEl>
                                          <p:spTgt spid="79880"/>
                                        </p:tgtEl>
                                        <p:attrNameLst>
                                          <p:attrName>style.visibility</p:attrName>
                                        </p:attrNameLst>
                                      </p:cBhvr>
                                      <p:to>
                                        <p:strVal val="visible"/>
                                      </p:to>
                                    </p:set>
                                    <p:anim calcmode="lin" valueType="num">
                                      <p:cBhvr additive="base">
                                        <p:cTn id="39" dur="500" fill="hold"/>
                                        <p:tgtEl>
                                          <p:spTgt spid="79880"/>
                                        </p:tgtEl>
                                        <p:attrNameLst>
                                          <p:attrName>ppt_x</p:attrName>
                                        </p:attrNameLst>
                                      </p:cBhvr>
                                      <p:tavLst>
                                        <p:tav tm="0">
                                          <p:val>
                                            <p:strVal val="0-#ppt_w/2"/>
                                          </p:val>
                                        </p:tav>
                                        <p:tav tm="100000">
                                          <p:val>
                                            <p:strVal val="#ppt_x"/>
                                          </p:val>
                                        </p:tav>
                                      </p:tavLst>
                                    </p:anim>
                                    <p:anim calcmode="lin" valueType="num">
                                      <p:cBhvr additive="base">
                                        <p:cTn id="40" dur="500" fill="hold"/>
                                        <p:tgtEl>
                                          <p:spTgt spid="798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animBg="1"/>
      <p:bldP spid="79876" grpId="0"/>
      <p:bldP spid="79878" grpId="0" animBg="1"/>
      <p:bldP spid="79879" grpId="0" animBg="1"/>
      <p:bldP spid="79880" grpId="0" animBg="1"/>
      <p:bldP spid="798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ChangeArrowheads="1"/>
          </p:cNvSpPr>
          <p:nvPr/>
        </p:nvSpPr>
        <p:spPr bwMode="invGray">
          <a:xfrm rot="10800000">
            <a:off x="1042988" y="1773238"/>
            <a:ext cx="7054850" cy="1943100"/>
          </a:xfrm>
          <a:prstGeom prst="upArrow">
            <a:avLst>
              <a:gd name="adj1" fmla="val 56944"/>
              <a:gd name="adj2" fmla="val 50782"/>
            </a:avLst>
          </a:prstGeom>
          <a:gradFill rotWithShape="1">
            <a:gsLst>
              <a:gs pos="0">
                <a:schemeClr val="accent2"/>
              </a:gs>
              <a:gs pos="100000">
                <a:srgbClr val="0F2145"/>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80899" name="AutoShape 3"/>
          <p:cNvSpPr>
            <a:spLocks noChangeArrowheads="1"/>
          </p:cNvSpPr>
          <p:nvPr/>
        </p:nvSpPr>
        <p:spPr bwMode="blackWhite">
          <a:xfrm>
            <a:off x="1676400" y="10541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GB" sz="2800">
                <a:solidFill>
                  <a:schemeClr val="tx2"/>
                </a:solidFill>
              </a:rPr>
              <a:t>Management</a:t>
            </a:r>
            <a:r>
              <a:rPr lang="ru-RU" sz="2800">
                <a:solidFill>
                  <a:schemeClr val="tx2"/>
                </a:solidFill>
              </a:rPr>
              <a:t> </a:t>
            </a:r>
            <a:endParaRPr lang="en-US" sz="2800">
              <a:solidFill>
                <a:schemeClr val="tx2"/>
              </a:solidFill>
            </a:endParaRPr>
          </a:p>
        </p:txBody>
      </p:sp>
      <p:sp>
        <p:nvSpPr>
          <p:cNvPr id="80900" name="Text Box 4"/>
          <p:cNvSpPr txBox="1">
            <a:spLocks noChangeArrowheads="1"/>
          </p:cNvSpPr>
          <p:nvPr/>
        </p:nvSpPr>
        <p:spPr bwMode="gray">
          <a:xfrm>
            <a:off x="3857625" y="234156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Specialities</a:t>
            </a:r>
            <a:r>
              <a:rPr lang="ru-RU"/>
              <a:t> </a:t>
            </a:r>
            <a:endParaRPr lang="en-US"/>
          </a:p>
        </p:txBody>
      </p:sp>
      <p:sp>
        <p:nvSpPr>
          <p:cNvPr id="80901" name="AutoShape 5"/>
          <p:cNvSpPr>
            <a:spLocks noChangeArrowheads="1"/>
          </p:cNvSpPr>
          <p:nvPr/>
        </p:nvSpPr>
        <p:spPr bwMode="blackWhite">
          <a:xfrm>
            <a:off x="323850" y="3860800"/>
            <a:ext cx="8423275" cy="8636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3200">
                <a:solidFill>
                  <a:schemeClr val="tx2"/>
                </a:solidFill>
              </a:rPr>
              <a:t>Environmental Economics</a:t>
            </a:r>
            <a:endParaRPr lang="en-US" sz="3200">
              <a:solidFill>
                <a:schemeClr val="tx2"/>
              </a:solidFill>
            </a:endParaRPr>
          </a:p>
        </p:txBody>
      </p:sp>
      <p:sp>
        <p:nvSpPr>
          <p:cNvPr id="80902" name="AutoShape 6"/>
          <p:cNvSpPr>
            <a:spLocks noChangeArrowheads="1"/>
          </p:cNvSpPr>
          <p:nvPr/>
        </p:nvSpPr>
        <p:spPr bwMode="blackWhite">
          <a:xfrm>
            <a:off x="323850" y="4797425"/>
            <a:ext cx="8424863" cy="863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3200">
                <a:solidFill>
                  <a:schemeClr val="tx2"/>
                </a:solidFill>
              </a:rPr>
              <a:t>Environmental Audit</a:t>
            </a:r>
            <a:endParaRPr lang="en-US" sz="3200">
              <a:solidFill>
                <a:schemeClr val="tx2"/>
              </a:solidFill>
            </a:endParaRPr>
          </a:p>
        </p:txBody>
      </p:sp>
      <p:sp>
        <p:nvSpPr>
          <p:cNvPr id="80903" name="AutoShape 7"/>
          <p:cNvSpPr>
            <a:spLocks noChangeArrowheads="1"/>
          </p:cNvSpPr>
          <p:nvPr/>
        </p:nvSpPr>
        <p:spPr bwMode="blackWhite">
          <a:xfrm>
            <a:off x="323850" y="5734050"/>
            <a:ext cx="8424863" cy="863600"/>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3200">
                <a:solidFill>
                  <a:schemeClr val="tx2"/>
                </a:solidFill>
              </a:rPr>
              <a:t>Management of Water Resources</a:t>
            </a:r>
            <a:r>
              <a:rPr lang="ru-RU" sz="3200">
                <a:solidFill>
                  <a:schemeClr val="tx2"/>
                </a:solidFill>
              </a:rPr>
              <a:t> </a:t>
            </a:r>
            <a:endParaRPr lang="en-US" sz="3200">
              <a:solidFill>
                <a:schemeClr val="tx2"/>
              </a:solidFill>
            </a:endParaRPr>
          </a:p>
        </p:txBody>
      </p:sp>
      <p:sp>
        <p:nvSpPr>
          <p:cNvPr id="80906" name="Rectangle 10"/>
          <p:cNvSpPr>
            <a:spLocks noGrp="1" noChangeArrowheads="1"/>
          </p:cNvSpPr>
          <p:nvPr>
            <p:ph type="title"/>
          </p:nvPr>
        </p:nvSpPr>
        <p:spPr/>
        <p:txBody>
          <a:bodyPr/>
          <a:lstStyle/>
          <a:p>
            <a:pPr eaLnBrk="1" hangingPunct="1"/>
            <a:r>
              <a:rPr lang="en-GB" sz="2800" smtClean="0"/>
              <a:t>Full-time, Extra-mural and Externship Formats</a:t>
            </a:r>
            <a:r>
              <a:rPr lang="ru-RU"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0906"/>
                                        </p:tgtEl>
                                        <p:attrNameLst>
                                          <p:attrName>style.visibility</p:attrName>
                                        </p:attrNameLst>
                                      </p:cBhvr>
                                      <p:to>
                                        <p:strVal val="visible"/>
                                      </p:to>
                                    </p:set>
                                    <p:anim calcmode="discrete" valueType="clr">
                                      <p:cBhvr override="childStyle">
                                        <p:cTn id="7" dur="50"/>
                                        <p:tgtEl>
                                          <p:spTgt spid="80906"/>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80906"/>
                                        </p:tgtEl>
                                        <p:attrNameLst>
                                          <p:attrName>fillcolor</p:attrName>
                                        </p:attrNameLst>
                                      </p:cBhvr>
                                      <p:tavLst>
                                        <p:tav tm="0">
                                          <p:val>
                                            <p:clrVal>
                                              <a:schemeClr val="accent2"/>
                                            </p:clrVal>
                                          </p:val>
                                        </p:tav>
                                        <p:tav tm="50000">
                                          <p:val>
                                            <p:clrVal>
                                              <a:schemeClr val="hlink"/>
                                            </p:clrVal>
                                          </p:val>
                                        </p:tav>
                                      </p:tavLst>
                                    </p:anim>
                                    <p:set>
                                      <p:cBhvr>
                                        <p:cTn id="9" dur="50"/>
                                        <p:tgtEl>
                                          <p:spTgt spid="80906"/>
                                        </p:tgtEl>
                                        <p:attrNameLst>
                                          <p:attrName>fill.type</p:attrName>
                                        </p:attrNameLst>
                                      </p:cBhvr>
                                      <p:to>
                                        <p:strVal val="solid"/>
                                      </p:to>
                                    </p:set>
                                  </p:childTnLst>
                                </p:cTn>
                              </p:par>
                            </p:childTnLst>
                          </p:cTn>
                        </p:par>
                        <p:par>
                          <p:cTn id="10" fill="hold" nodeType="afterGroup">
                            <p:stCondLst>
                              <p:cond delay="1050"/>
                            </p:stCondLst>
                            <p:childTnLst>
                              <p:par>
                                <p:cTn id="11" presetID="10" presetClass="entr" presetSubtype="0" fill="hold" grpId="0" nodeType="afterEffect">
                                  <p:stCondLst>
                                    <p:cond delay="0"/>
                                  </p:stCondLst>
                                  <p:childTnLst>
                                    <p:set>
                                      <p:cBhvr>
                                        <p:cTn id="12" dur="1" fill="hold">
                                          <p:stCondLst>
                                            <p:cond delay="0"/>
                                          </p:stCondLst>
                                        </p:cTn>
                                        <p:tgtEl>
                                          <p:spTgt spid="80899"/>
                                        </p:tgtEl>
                                        <p:attrNameLst>
                                          <p:attrName>style.visibility</p:attrName>
                                        </p:attrNameLst>
                                      </p:cBhvr>
                                      <p:to>
                                        <p:strVal val="visible"/>
                                      </p:to>
                                    </p:set>
                                    <p:animEffect transition="in" filter="fade">
                                      <p:cBhvr>
                                        <p:cTn id="13" dur="1000"/>
                                        <p:tgtEl>
                                          <p:spTgt spid="80899"/>
                                        </p:tgtEl>
                                      </p:cBhvr>
                                    </p:animEffect>
                                  </p:childTnLst>
                                </p:cTn>
                              </p:par>
                            </p:childTnLst>
                          </p:cTn>
                        </p:par>
                        <p:par>
                          <p:cTn id="14" fill="hold" nodeType="afterGroup">
                            <p:stCondLst>
                              <p:cond delay="2050"/>
                            </p:stCondLst>
                            <p:childTnLst>
                              <p:par>
                                <p:cTn id="15" presetID="47" presetClass="entr" presetSubtype="0" fill="hold" grpId="0" nodeType="afterEffect">
                                  <p:stCondLst>
                                    <p:cond delay="0"/>
                                  </p:stCondLst>
                                  <p:childTnLst>
                                    <p:set>
                                      <p:cBhvr>
                                        <p:cTn id="16" dur="1" fill="hold">
                                          <p:stCondLst>
                                            <p:cond delay="0"/>
                                          </p:stCondLst>
                                        </p:cTn>
                                        <p:tgtEl>
                                          <p:spTgt spid="80898"/>
                                        </p:tgtEl>
                                        <p:attrNameLst>
                                          <p:attrName>style.visibility</p:attrName>
                                        </p:attrNameLst>
                                      </p:cBhvr>
                                      <p:to>
                                        <p:strVal val="visible"/>
                                      </p:to>
                                    </p:set>
                                    <p:animEffect transition="in" filter="fade">
                                      <p:cBhvr>
                                        <p:cTn id="17" dur="1000"/>
                                        <p:tgtEl>
                                          <p:spTgt spid="80898"/>
                                        </p:tgtEl>
                                      </p:cBhvr>
                                    </p:animEffect>
                                    <p:anim calcmode="lin" valueType="num">
                                      <p:cBhvr>
                                        <p:cTn id="18" dur="1000" fill="hold"/>
                                        <p:tgtEl>
                                          <p:spTgt spid="80898"/>
                                        </p:tgtEl>
                                        <p:attrNameLst>
                                          <p:attrName>ppt_x</p:attrName>
                                        </p:attrNameLst>
                                      </p:cBhvr>
                                      <p:tavLst>
                                        <p:tav tm="0">
                                          <p:val>
                                            <p:strVal val="#ppt_x"/>
                                          </p:val>
                                        </p:tav>
                                        <p:tav tm="100000">
                                          <p:val>
                                            <p:strVal val="#ppt_x"/>
                                          </p:val>
                                        </p:tav>
                                      </p:tavLst>
                                    </p:anim>
                                    <p:anim calcmode="lin" valueType="num">
                                      <p:cBhvr>
                                        <p:cTn id="19" dur="1000" fill="hold"/>
                                        <p:tgtEl>
                                          <p:spTgt spid="8089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5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80900"/>
                                        </p:tgtEl>
                                        <p:attrNameLst>
                                          <p:attrName>style.visibility</p:attrName>
                                        </p:attrNameLst>
                                      </p:cBhvr>
                                      <p:to>
                                        <p:strVal val="visible"/>
                                      </p:to>
                                    </p:set>
                                    <p:anim calcmode="discrete" valueType="clr">
                                      <p:cBhvr override="childStyle">
                                        <p:cTn id="23" dur="80"/>
                                        <p:tgtEl>
                                          <p:spTgt spid="80900"/>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0900"/>
                                        </p:tgtEl>
                                        <p:attrNameLst>
                                          <p:attrName>fillcolor</p:attrName>
                                        </p:attrNameLst>
                                      </p:cBhvr>
                                      <p:tavLst>
                                        <p:tav tm="0">
                                          <p:val>
                                            <p:clrVal>
                                              <a:schemeClr val="accent2"/>
                                            </p:clrVal>
                                          </p:val>
                                        </p:tav>
                                        <p:tav tm="50000">
                                          <p:val>
                                            <p:clrVal>
                                              <a:schemeClr val="hlink"/>
                                            </p:clrVal>
                                          </p:val>
                                        </p:tav>
                                      </p:tavLst>
                                    </p:anim>
                                    <p:set>
                                      <p:cBhvr>
                                        <p:cTn id="25" dur="80"/>
                                        <p:tgtEl>
                                          <p:spTgt spid="80900"/>
                                        </p:tgtEl>
                                        <p:attrNameLst>
                                          <p:attrName>fill.type</p:attrName>
                                        </p:attrNameLst>
                                      </p:cBhvr>
                                      <p:to>
                                        <p:strVal val="solid"/>
                                      </p:to>
                                    </p:set>
                                  </p:childTnLst>
                                </p:cTn>
                              </p:par>
                            </p:childTnLst>
                          </p:cTn>
                        </p:par>
                        <p:par>
                          <p:cTn id="26" fill="hold" nodeType="afterGroup">
                            <p:stCondLst>
                              <p:cond delay="3570"/>
                            </p:stCondLst>
                            <p:childTnLst>
                              <p:par>
                                <p:cTn id="27" presetID="2" presetClass="entr" presetSubtype="8" fill="hold" grpId="0" nodeType="afterEffect">
                                  <p:stCondLst>
                                    <p:cond delay="0"/>
                                  </p:stCondLst>
                                  <p:childTnLst>
                                    <p:set>
                                      <p:cBhvr>
                                        <p:cTn id="28" dur="1" fill="hold">
                                          <p:stCondLst>
                                            <p:cond delay="0"/>
                                          </p:stCondLst>
                                        </p:cTn>
                                        <p:tgtEl>
                                          <p:spTgt spid="80901"/>
                                        </p:tgtEl>
                                        <p:attrNameLst>
                                          <p:attrName>style.visibility</p:attrName>
                                        </p:attrNameLst>
                                      </p:cBhvr>
                                      <p:to>
                                        <p:strVal val="visible"/>
                                      </p:to>
                                    </p:set>
                                    <p:anim calcmode="lin" valueType="num">
                                      <p:cBhvr additive="base">
                                        <p:cTn id="29" dur="500" fill="hold"/>
                                        <p:tgtEl>
                                          <p:spTgt spid="80901"/>
                                        </p:tgtEl>
                                        <p:attrNameLst>
                                          <p:attrName>ppt_x</p:attrName>
                                        </p:attrNameLst>
                                      </p:cBhvr>
                                      <p:tavLst>
                                        <p:tav tm="0">
                                          <p:val>
                                            <p:strVal val="0-#ppt_w/2"/>
                                          </p:val>
                                        </p:tav>
                                        <p:tav tm="100000">
                                          <p:val>
                                            <p:strVal val="#ppt_x"/>
                                          </p:val>
                                        </p:tav>
                                      </p:tavLst>
                                    </p:anim>
                                    <p:anim calcmode="lin" valueType="num">
                                      <p:cBhvr additive="base">
                                        <p:cTn id="30" dur="500" fill="hold"/>
                                        <p:tgtEl>
                                          <p:spTgt spid="80901"/>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4070"/>
                            </p:stCondLst>
                            <p:childTnLst>
                              <p:par>
                                <p:cTn id="32" presetID="2" presetClass="entr" presetSubtype="2" fill="hold" grpId="0" nodeType="afterEffect">
                                  <p:stCondLst>
                                    <p:cond delay="0"/>
                                  </p:stCondLst>
                                  <p:childTnLst>
                                    <p:set>
                                      <p:cBhvr>
                                        <p:cTn id="33" dur="1" fill="hold">
                                          <p:stCondLst>
                                            <p:cond delay="0"/>
                                          </p:stCondLst>
                                        </p:cTn>
                                        <p:tgtEl>
                                          <p:spTgt spid="80902"/>
                                        </p:tgtEl>
                                        <p:attrNameLst>
                                          <p:attrName>style.visibility</p:attrName>
                                        </p:attrNameLst>
                                      </p:cBhvr>
                                      <p:to>
                                        <p:strVal val="visible"/>
                                      </p:to>
                                    </p:set>
                                    <p:anim calcmode="lin" valueType="num">
                                      <p:cBhvr additive="base">
                                        <p:cTn id="34" dur="500" fill="hold"/>
                                        <p:tgtEl>
                                          <p:spTgt spid="80902"/>
                                        </p:tgtEl>
                                        <p:attrNameLst>
                                          <p:attrName>ppt_x</p:attrName>
                                        </p:attrNameLst>
                                      </p:cBhvr>
                                      <p:tavLst>
                                        <p:tav tm="0">
                                          <p:val>
                                            <p:strVal val="1+#ppt_w/2"/>
                                          </p:val>
                                        </p:tav>
                                        <p:tav tm="100000">
                                          <p:val>
                                            <p:strVal val="#ppt_x"/>
                                          </p:val>
                                        </p:tav>
                                      </p:tavLst>
                                    </p:anim>
                                    <p:anim calcmode="lin" valueType="num">
                                      <p:cBhvr additive="base">
                                        <p:cTn id="35" dur="500" fill="hold"/>
                                        <p:tgtEl>
                                          <p:spTgt spid="8090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4570"/>
                            </p:stCondLst>
                            <p:childTnLst>
                              <p:par>
                                <p:cTn id="37" presetID="2" presetClass="entr" presetSubtype="8" fill="hold" grpId="0" nodeType="afterEffect">
                                  <p:stCondLst>
                                    <p:cond delay="0"/>
                                  </p:stCondLst>
                                  <p:childTnLst>
                                    <p:set>
                                      <p:cBhvr>
                                        <p:cTn id="38" dur="1" fill="hold">
                                          <p:stCondLst>
                                            <p:cond delay="0"/>
                                          </p:stCondLst>
                                        </p:cTn>
                                        <p:tgtEl>
                                          <p:spTgt spid="80903"/>
                                        </p:tgtEl>
                                        <p:attrNameLst>
                                          <p:attrName>style.visibility</p:attrName>
                                        </p:attrNameLst>
                                      </p:cBhvr>
                                      <p:to>
                                        <p:strVal val="visible"/>
                                      </p:to>
                                    </p:set>
                                    <p:anim calcmode="lin" valueType="num">
                                      <p:cBhvr additive="base">
                                        <p:cTn id="39" dur="500" fill="hold"/>
                                        <p:tgtEl>
                                          <p:spTgt spid="80903"/>
                                        </p:tgtEl>
                                        <p:attrNameLst>
                                          <p:attrName>ppt_x</p:attrName>
                                        </p:attrNameLst>
                                      </p:cBhvr>
                                      <p:tavLst>
                                        <p:tav tm="0">
                                          <p:val>
                                            <p:strVal val="0-#ppt_w/2"/>
                                          </p:val>
                                        </p:tav>
                                        <p:tav tm="100000">
                                          <p:val>
                                            <p:strVal val="#ppt_x"/>
                                          </p:val>
                                        </p:tav>
                                      </p:tavLst>
                                    </p:anim>
                                    <p:anim calcmode="lin" valueType="num">
                                      <p:cBhvr additive="base">
                                        <p:cTn id="40"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animBg="1"/>
      <p:bldP spid="80900" grpId="0"/>
      <p:bldP spid="80901" grpId="0" animBg="1"/>
      <p:bldP spid="80902" grpId="0" animBg="1"/>
      <p:bldP spid="80903" grpId="0" animBg="1"/>
      <p:bldP spid="809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ChangeArrowheads="1"/>
          </p:cNvSpPr>
          <p:nvPr/>
        </p:nvSpPr>
        <p:spPr bwMode="invGray">
          <a:xfrm rot="10800000">
            <a:off x="1042988" y="1990725"/>
            <a:ext cx="7054850" cy="1943100"/>
          </a:xfrm>
          <a:prstGeom prst="upArrow">
            <a:avLst>
              <a:gd name="adj1" fmla="val 56944"/>
              <a:gd name="adj2" fmla="val 50782"/>
            </a:avLst>
          </a:prstGeom>
          <a:gradFill rotWithShape="1">
            <a:gsLst>
              <a:gs pos="0">
                <a:schemeClr val="accent2"/>
              </a:gs>
              <a:gs pos="100000">
                <a:srgbClr val="0F2145"/>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81923" name="AutoShape 3"/>
          <p:cNvSpPr>
            <a:spLocks noChangeArrowheads="1"/>
          </p:cNvSpPr>
          <p:nvPr/>
        </p:nvSpPr>
        <p:spPr bwMode="blackWhite">
          <a:xfrm>
            <a:off x="1676400" y="10541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GB" sz="2800">
                <a:solidFill>
                  <a:schemeClr val="tx2"/>
                </a:solidFill>
              </a:rPr>
              <a:t>Water Bio-resources</a:t>
            </a:r>
            <a:r>
              <a:rPr lang="ru-RU" sz="2800">
                <a:solidFill>
                  <a:schemeClr val="tx2"/>
                </a:solidFill>
              </a:rPr>
              <a:t> </a:t>
            </a:r>
            <a:endParaRPr lang="en-US" sz="2800">
              <a:solidFill>
                <a:schemeClr val="tx2"/>
              </a:solidFill>
            </a:endParaRPr>
          </a:p>
        </p:txBody>
      </p:sp>
      <p:sp>
        <p:nvSpPr>
          <p:cNvPr id="81924" name="Text Box 4"/>
          <p:cNvSpPr txBox="1">
            <a:spLocks noChangeArrowheads="1"/>
          </p:cNvSpPr>
          <p:nvPr/>
        </p:nvSpPr>
        <p:spPr bwMode="gray">
          <a:xfrm>
            <a:off x="3857625" y="255746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Specialities</a:t>
            </a:r>
            <a:r>
              <a:rPr lang="ru-RU"/>
              <a:t> </a:t>
            </a:r>
            <a:endParaRPr lang="en-US"/>
          </a:p>
        </p:txBody>
      </p:sp>
      <p:sp>
        <p:nvSpPr>
          <p:cNvPr id="81926" name="AutoShape 6"/>
          <p:cNvSpPr>
            <a:spLocks noChangeArrowheads="1"/>
          </p:cNvSpPr>
          <p:nvPr/>
        </p:nvSpPr>
        <p:spPr bwMode="blackWhite">
          <a:xfrm>
            <a:off x="323850" y="4294188"/>
            <a:ext cx="8424863" cy="12954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3200" b="1">
                <a:solidFill>
                  <a:schemeClr val="tx2"/>
                </a:solidFill>
              </a:rPr>
              <a:t>Water Bio-resources and Aquiculture</a:t>
            </a:r>
            <a:r>
              <a:rPr lang="ru-RU" sz="3200" b="1">
                <a:solidFill>
                  <a:schemeClr val="tx2"/>
                </a:solidFill>
              </a:rPr>
              <a:t> </a:t>
            </a:r>
            <a:endParaRPr lang="en-US" sz="3200" b="1">
              <a:solidFill>
                <a:schemeClr val="tx2"/>
              </a:solidFill>
            </a:endParaRPr>
          </a:p>
        </p:txBody>
      </p:sp>
      <p:sp>
        <p:nvSpPr>
          <p:cNvPr id="81930" name="Rectangle 10"/>
          <p:cNvSpPr>
            <a:spLocks noGrp="1" noChangeArrowheads="1"/>
          </p:cNvSpPr>
          <p:nvPr>
            <p:ph type="title"/>
          </p:nvPr>
        </p:nvSpPr>
        <p:spPr/>
        <p:txBody>
          <a:bodyPr/>
          <a:lstStyle/>
          <a:p>
            <a:pPr eaLnBrk="1" hangingPunct="1"/>
            <a:r>
              <a:rPr lang="en-GB" sz="2800" smtClean="0"/>
              <a:t>Full-time, Extra-mural and Externship Formats</a:t>
            </a:r>
            <a:r>
              <a:rPr lang="ru-RU"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1930"/>
                                        </p:tgtEl>
                                        <p:attrNameLst>
                                          <p:attrName>style.visibility</p:attrName>
                                        </p:attrNameLst>
                                      </p:cBhvr>
                                      <p:to>
                                        <p:strVal val="visible"/>
                                      </p:to>
                                    </p:set>
                                    <p:anim calcmode="discrete" valueType="clr">
                                      <p:cBhvr override="childStyle">
                                        <p:cTn id="7" dur="50"/>
                                        <p:tgtEl>
                                          <p:spTgt spid="81930"/>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81930"/>
                                        </p:tgtEl>
                                        <p:attrNameLst>
                                          <p:attrName>fillcolor</p:attrName>
                                        </p:attrNameLst>
                                      </p:cBhvr>
                                      <p:tavLst>
                                        <p:tav tm="0">
                                          <p:val>
                                            <p:clrVal>
                                              <a:schemeClr val="accent2"/>
                                            </p:clrVal>
                                          </p:val>
                                        </p:tav>
                                        <p:tav tm="50000">
                                          <p:val>
                                            <p:clrVal>
                                              <a:schemeClr val="hlink"/>
                                            </p:clrVal>
                                          </p:val>
                                        </p:tav>
                                      </p:tavLst>
                                    </p:anim>
                                    <p:set>
                                      <p:cBhvr>
                                        <p:cTn id="9" dur="50"/>
                                        <p:tgtEl>
                                          <p:spTgt spid="81930"/>
                                        </p:tgtEl>
                                        <p:attrNameLst>
                                          <p:attrName>fill.type</p:attrName>
                                        </p:attrNameLst>
                                      </p:cBhvr>
                                      <p:to>
                                        <p:strVal val="solid"/>
                                      </p:to>
                                    </p:set>
                                  </p:childTnLst>
                                </p:cTn>
                              </p:par>
                            </p:childTnLst>
                          </p:cTn>
                        </p:par>
                        <p:par>
                          <p:cTn id="10" fill="hold" nodeType="afterGroup">
                            <p:stCondLst>
                              <p:cond delay="1050"/>
                            </p:stCondLst>
                            <p:childTnLst>
                              <p:par>
                                <p:cTn id="11" presetID="10" presetClass="entr" presetSubtype="0" fill="hold" grpId="0" nodeType="afterEffect">
                                  <p:stCondLst>
                                    <p:cond delay="0"/>
                                  </p:stCondLst>
                                  <p:childTnLst>
                                    <p:set>
                                      <p:cBhvr>
                                        <p:cTn id="12" dur="1" fill="hold">
                                          <p:stCondLst>
                                            <p:cond delay="0"/>
                                          </p:stCondLst>
                                        </p:cTn>
                                        <p:tgtEl>
                                          <p:spTgt spid="81923"/>
                                        </p:tgtEl>
                                        <p:attrNameLst>
                                          <p:attrName>style.visibility</p:attrName>
                                        </p:attrNameLst>
                                      </p:cBhvr>
                                      <p:to>
                                        <p:strVal val="visible"/>
                                      </p:to>
                                    </p:set>
                                    <p:animEffect transition="in" filter="fade">
                                      <p:cBhvr>
                                        <p:cTn id="13" dur="1000"/>
                                        <p:tgtEl>
                                          <p:spTgt spid="81923"/>
                                        </p:tgtEl>
                                      </p:cBhvr>
                                    </p:animEffect>
                                  </p:childTnLst>
                                </p:cTn>
                              </p:par>
                            </p:childTnLst>
                          </p:cTn>
                        </p:par>
                        <p:par>
                          <p:cTn id="14" fill="hold" nodeType="afterGroup">
                            <p:stCondLst>
                              <p:cond delay="2050"/>
                            </p:stCondLst>
                            <p:childTnLst>
                              <p:par>
                                <p:cTn id="15" presetID="47" presetClass="entr" presetSubtype="0" fill="hold" grpId="0" nodeType="afterEffect">
                                  <p:stCondLst>
                                    <p:cond delay="0"/>
                                  </p:stCondLst>
                                  <p:childTnLst>
                                    <p:set>
                                      <p:cBhvr>
                                        <p:cTn id="16" dur="1" fill="hold">
                                          <p:stCondLst>
                                            <p:cond delay="0"/>
                                          </p:stCondLst>
                                        </p:cTn>
                                        <p:tgtEl>
                                          <p:spTgt spid="81922"/>
                                        </p:tgtEl>
                                        <p:attrNameLst>
                                          <p:attrName>style.visibility</p:attrName>
                                        </p:attrNameLst>
                                      </p:cBhvr>
                                      <p:to>
                                        <p:strVal val="visible"/>
                                      </p:to>
                                    </p:set>
                                    <p:animEffect transition="in" filter="fade">
                                      <p:cBhvr>
                                        <p:cTn id="17" dur="1000"/>
                                        <p:tgtEl>
                                          <p:spTgt spid="81922"/>
                                        </p:tgtEl>
                                      </p:cBhvr>
                                    </p:animEffect>
                                    <p:anim calcmode="lin" valueType="num">
                                      <p:cBhvr>
                                        <p:cTn id="18" dur="1000" fill="hold"/>
                                        <p:tgtEl>
                                          <p:spTgt spid="81922"/>
                                        </p:tgtEl>
                                        <p:attrNameLst>
                                          <p:attrName>ppt_x</p:attrName>
                                        </p:attrNameLst>
                                      </p:cBhvr>
                                      <p:tavLst>
                                        <p:tav tm="0">
                                          <p:val>
                                            <p:strVal val="#ppt_x"/>
                                          </p:val>
                                        </p:tav>
                                        <p:tav tm="100000">
                                          <p:val>
                                            <p:strVal val="#ppt_x"/>
                                          </p:val>
                                        </p:tav>
                                      </p:tavLst>
                                    </p:anim>
                                    <p:anim calcmode="lin" valueType="num">
                                      <p:cBhvr>
                                        <p:cTn id="19" dur="1000" fill="hold"/>
                                        <p:tgtEl>
                                          <p:spTgt spid="8192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5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81924"/>
                                        </p:tgtEl>
                                        <p:attrNameLst>
                                          <p:attrName>style.visibility</p:attrName>
                                        </p:attrNameLst>
                                      </p:cBhvr>
                                      <p:to>
                                        <p:strVal val="visible"/>
                                      </p:to>
                                    </p:set>
                                    <p:anim calcmode="discrete" valueType="clr">
                                      <p:cBhvr override="childStyle">
                                        <p:cTn id="23" dur="80"/>
                                        <p:tgtEl>
                                          <p:spTgt spid="81924"/>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1924"/>
                                        </p:tgtEl>
                                        <p:attrNameLst>
                                          <p:attrName>fillcolor</p:attrName>
                                        </p:attrNameLst>
                                      </p:cBhvr>
                                      <p:tavLst>
                                        <p:tav tm="0">
                                          <p:val>
                                            <p:clrVal>
                                              <a:schemeClr val="accent2"/>
                                            </p:clrVal>
                                          </p:val>
                                        </p:tav>
                                        <p:tav tm="50000">
                                          <p:val>
                                            <p:clrVal>
                                              <a:schemeClr val="hlink"/>
                                            </p:clrVal>
                                          </p:val>
                                        </p:tav>
                                      </p:tavLst>
                                    </p:anim>
                                    <p:set>
                                      <p:cBhvr>
                                        <p:cTn id="25" dur="80"/>
                                        <p:tgtEl>
                                          <p:spTgt spid="81924"/>
                                        </p:tgtEl>
                                        <p:attrNameLst>
                                          <p:attrName>fill.type</p:attrName>
                                        </p:attrNameLst>
                                      </p:cBhvr>
                                      <p:to>
                                        <p:strVal val="solid"/>
                                      </p:to>
                                    </p:set>
                                  </p:childTnLst>
                                </p:cTn>
                              </p:par>
                            </p:childTnLst>
                          </p:cTn>
                        </p:par>
                        <p:par>
                          <p:cTn id="26" fill="hold" nodeType="afterGroup">
                            <p:stCondLst>
                              <p:cond delay="3570"/>
                            </p:stCondLst>
                            <p:childTnLst>
                              <p:par>
                                <p:cTn id="27" presetID="29" presetClass="entr" presetSubtype="0" fill="hold" grpId="0" nodeType="afterEffect">
                                  <p:stCondLst>
                                    <p:cond delay="0"/>
                                  </p:stCondLst>
                                  <p:childTnLst>
                                    <p:set>
                                      <p:cBhvr>
                                        <p:cTn id="28" dur="1" fill="hold">
                                          <p:stCondLst>
                                            <p:cond delay="0"/>
                                          </p:stCondLst>
                                        </p:cTn>
                                        <p:tgtEl>
                                          <p:spTgt spid="81926"/>
                                        </p:tgtEl>
                                        <p:attrNameLst>
                                          <p:attrName>style.visibility</p:attrName>
                                        </p:attrNameLst>
                                      </p:cBhvr>
                                      <p:to>
                                        <p:strVal val="visible"/>
                                      </p:to>
                                    </p:set>
                                    <p:anim calcmode="lin" valueType="num">
                                      <p:cBhvr>
                                        <p:cTn id="29" dur="1000" fill="hold"/>
                                        <p:tgtEl>
                                          <p:spTgt spid="81926"/>
                                        </p:tgtEl>
                                        <p:attrNameLst>
                                          <p:attrName>ppt_x</p:attrName>
                                        </p:attrNameLst>
                                      </p:cBhvr>
                                      <p:tavLst>
                                        <p:tav tm="0">
                                          <p:val>
                                            <p:strVal val="#ppt_x-.2"/>
                                          </p:val>
                                        </p:tav>
                                        <p:tav tm="100000">
                                          <p:val>
                                            <p:strVal val="#ppt_x"/>
                                          </p:val>
                                        </p:tav>
                                      </p:tavLst>
                                    </p:anim>
                                    <p:anim calcmode="lin" valueType="num">
                                      <p:cBhvr>
                                        <p:cTn id="30" dur="1000" fill="hold"/>
                                        <p:tgtEl>
                                          <p:spTgt spid="8192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3" grpId="0" animBg="1"/>
      <p:bldP spid="81924" grpId="0"/>
      <p:bldP spid="81926" grpId="0" animBg="1"/>
      <p:bldP spid="819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ChangeArrowheads="1"/>
          </p:cNvSpPr>
          <p:nvPr/>
        </p:nvSpPr>
        <p:spPr bwMode="invGray">
          <a:xfrm rot="10800000">
            <a:off x="1042988" y="2060575"/>
            <a:ext cx="7054850" cy="1943100"/>
          </a:xfrm>
          <a:prstGeom prst="upArrow">
            <a:avLst>
              <a:gd name="adj1" fmla="val 56944"/>
              <a:gd name="adj2" fmla="val 50782"/>
            </a:avLst>
          </a:prstGeom>
          <a:gradFill rotWithShape="1">
            <a:gsLst>
              <a:gs pos="0">
                <a:schemeClr val="accent2"/>
              </a:gs>
              <a:gs pos="100000">
                <a:srgbClr val="0F2145"/>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82947" name="AutoShape 3"/>
          <p:cNvSpPr>
            <a:spLocks noChangeArrowheads="1"/>
          </p:cNvSpPr>
          <p:nvPr/>
        </p:nvSpPr>
        <p:spPr bwMode="blackWhite">
          <a:xfrm>
            <a:off x="1676400" y="10541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GB" sz="2800">
                <a:solidFill>
                  <a:schemeClr val="tx2"/>
                </a:solidFill>
              </a:rPr>
              <a:t>Military Hydrometeorology</a:t>
            </a:r>
            <a:endParaRPr lang="en-US" sz="2800">
              <a:solidFill>
                <a:schemeClr val="tx2"/>
              </a:solidFill>
            </a:endParaRPr>
          </a:p>
        </p:txBody>
      </p:sp>
      <p:sp>
        <p:nvSpPr>
          <p:cNvPr id="82948" name="Text Box 4"/>
          <p:cNvSpPr txBox="1">
            <a:spLocks noChangeArrowheads="1"/>
          </p:cNvSpPr>
          <p:nvPr/>
        </p:nvSpPr>
        <p:spPr bwMode="gray">
          <a:xfrm>
            <a:off x="3857625" y="255746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Specialities</a:t>
            </a:r>
            <a:r>
              <a:rPr lang="ru-RU"/>
              <a:t> </a:t>
            </a:r>
            <a:endParaRPr lang="en-US"/>
          </a:p>
        </p:txBody>
      </p:sp>
      <p:sp>
        <p:nvSpPr>
          <p:cNvPr id="82951" name="AutoShape 7"/>
          <p:cNvSpPr>
            <a:spLocks noChangeArrowheads="1"/>
          </p:cNvSpPr>
          <p:nvPr/>
        </p:nvSpPr>
        <p:spPr bwMode="blackWhite">
          <a:xfrm>
            <a:off x="323850" y="4221163"/>
            <a:ext cx="8424863" cy="1512887"/>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800"/>
              <a:t>Provision of Hydrometeorological and Geophysical</a:t>
            </a:r>
          </a:p>
          <a:p>
            <a:pPr algn="ctr" eaLnBrk="0" hangingPunct="0">
              <a:defRPr/>
            </a:pPr>
            <a:r>
              <a:rPr lang="en-GB" sz="2800"/>
              <a:t> Data for the Air Force, the Army, the Artillery</a:t>
            </a:r>
          </a:p>
          <a:p>
            <a:pPr algn="ctr" eaLnBrk="0" hangingPunct="0">
              <a:defRPr/>
            </a:pPr>
            <a:r>
              <a:rPr lang="en-GB" sz="2800"/>
              <a:t> and Rocket Power and the NAVY</a:t>
            </a:r>
            <a:r>
              <a:rPr lang="ru-RU" sz="2000"/>
              <a:t> </a:t>
            </a:r>
            <a:endParaRPr lang="en-US" sz="2000"/>
          </a:p>
        </p:txBody>
      </p:sp>
      <p:sp>
        <p:nvSpPr>
          <p:cNvPr id="82952" name="Rectangle 8"/>
          <p:cNvSpPr>
            <a:spLocks noGrp="1" noChangeArrowheads="1"/>
          </p:cNvSpPr>
          <p:nvPr>
            <p:ph type="title"/>
          </p:nvPr>
        </p:nvSpPr>
        <p:spPr/>
        <p:txBody>
          <a:bodyPr/>
          <a:lstStyle/>
          <a:p>
            <a:pPr eaLnBrk="1" hangingPunct="1"/>
            <a:r>
              <a:rPr lang="en-GB" sz="2800" smtClean="0"/>
              <a:t>Full-time, Extra-mural and Externship Formats</a:t>
            </a:r>
            <a:r>
              <a:rPr lang="ru-RU"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2952"/>
                                        </p:tgtEl>
                                        <p:attrNameLst>
                                          <p:attrName>style.visibility</p:attrName>
                                        </p:attrNameLst>
                                      </p:cBhvr>
                                      <p:to>
                                        <p:strVal val="visible"/>
                                      </p:to>
                                    </p:set>
                                    <p:anim calcmode="discrete" valueType="clr">
                                      <p:cBhvr override="childStyle">
                                        <p:cTn id="7" dur="50"/>
                                        <p:tgtEl>
                                          <p:spTgt spid="82952"/>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82952"/>
                                        </p:tgtEl>
                                        <p:attrNameLst>
                                          <p:attrName>fillcolor</p:attrName>
                                        </p:attrNameLst>
                                      </p:cBhvr>
                                      <p:tavLst>
                                        <p:tav tm="0">
                                          <p:val>
                                            <p:clrVal>
                                              <a:schemeClr val="accent2"/>
                                            </p:clrVal>
                                          </p:val>
                                        </p:tav>
                                        <p:tav tm="50000">
                                          <p:val>
                                            <p:clrVal>
                                              <a:schemeClr val="hlink"/>
                                            </p:clrVal>
                                          </p:val>
                                        </p:tav>
                                      </p:tavLst>
                                    </p:anim>
                                    <p:set>
                                      <p:cBhvr>
                                        <p:cTn id="9" dur="50"/>
                                        <p:tgtEl>
                                          <p:spTgt spid="82952"/>
                                        </p:tgtEl>
                                        <p:attrNameLst>
                                          <p:attrName>fill.type</p:attrName>
                                        </p:attrNameLst>
                                      </p:cBhvr>
                                      <p:to>
                                        <p:strVal val="solid"/>
                                      </p:to>
                                    </p:set>
                                  </p:childTnLst>
                                </p:cTn>
                              </p:par>
                            </p:childTnLst>
                          </p:cTn>
                        </p:par>
                        <p:par>
                          <p:cTn id="10" fill="hold" nodeType="afterGroup">
                            <p:stCondLst>
                              <p:cond delay="1050"/>
                            </p:stCondLst>
                            <p:childTnLst>
                              <p:par>
                                <p:cTn id="11" presetID="10" presetClass="entr" presetSubtype="0" fill="hold" grpId="0" nodeType="afterEffect">
                                  <p:stCondLst>
                                    <p:cond delay="0"/>
                                  </p:stCondLst>
                                  <p:childTnLst>
                                    <p:set>
                                      <p:cBhvr>
                                        <p:cTn id="12" dur="1" fill="hold">
                                          <p:stCondLst>
                                            <p:cond delay="0"/>
                                          </p:stCondLst>
                                        </p:cTn>
                                        <p:tgtEl>
                                          <p:spTgt spid="82947"/>
                                        </p:tgtEl>
                                        <p:attrNameLst>
                                          <p:attrName>style.visibility</p:attrName>
                                        </p:attrNameLst>
                                      </p:cBhvr>
                                      <p:to>
                                        <p:strVal val="visible"/>
                                      </p:to>
                                    </p:set>
                                    <p:animEffect transition="in" filter="fade">
                                      <p:cBhvr>
                                        <p:cTn id="13" dur="1000"/>
                                        <p:tgtEl>
                                          <p:spTgt spid="82947"/>
                                        </p:tgtEl>
                                      </p:cBhvr>
                                    </p:animEffect>
                                  </p:childTnLst>
                                </p:cTn>
                              </p:par>
                            </p:childTnLst>
                          </p:cTn>
                        </p:par>
                        <p:par>
                          <p:cTn id="14" fill="hold" nodeType="afterGroup">
                            <p:stCondLst>
                              <p:cond delay="2050"/>
                            </p:stCondLst>
                            <p:childTnLst>
                              <p:par>
                                <p:cTn id="15" presetID="47" presetClass="entr" presetSubtype="0" fill="hold" grpId="0" nodeType="afterEffect">
                                  <p:stCondLst>
                                    <p:cond delay="0"/>
                                  </p:stCondLst>
                                  <p:childTnLst>
                                    <p:set>
                                      <p:cBhvr>
                                        <p:cTn id="16" dur="1" fill="hold">
                                          <p:stCondLst>
                                            <p:cond delay="0"/>
                                          </p:stCondLst>
                                        </p:cTn>
                                        <p:tgtEl>
                                          <p:spTgt spid="82946"/>
                                        </p:tgtEl>
                                        <p:attrNameLst>
                                          <p:attrName>style.visibility</p:attrName>
                                        </p:attrNameLst>
                                      </p:cBhvr>
                                      <p:to>
                                        <p:strVal val="visible"/>
                                      </p:to>
                                    </p:set>
                                    <p:animEffect transition="in" filter="fade">
                                      <p:cBhvr>
                                        <p:cTn id="17" dur="1000"/>
                                        <p:tgtEl>
                                          <p:spTgt spid="82946"/>
                                        </p:tgtEl>
                                      </p:cBhvr>
                                    </p:animEffect>
                                    <p:anim calcmode="lin" valueType="num">
                                      <p:cBhvr>
                                        <p:cTn id="18" dur="1000" fill="hold"/>
                                        <p:tgtEl>
                                          <p:spTgt spid="82946"/>
                                        </p:tgtEl>
                                        <p:attrNameLst>
                                          <p:attrName>ppt_x</p:attrName>
                                        </p:attrNameLst>
                                      </p:cBhvr>
                                      <p:tavLst>
                                        <p:tav tm="0">
                                          <p:val>
                                            <p:strVal val="#ppt_x"/>
                                          </p:val>
                                        </p:tav>
                                        <p:tav tm="100000">
                                          <p:val>
                                            <p:strVal val="#ppt_x"/>
                                          </p:val>
                                        </p:tav>
                                      </p:tavLst>
                                    </p:anim>
                                    <p:anim calcmode="lin" valueType="num">
                                      <p:cBhvr>
                                        <p:cTn id="19" dur="1000" fill="hold"/>
                                        <p:tgtEl>
                                          <p:spTgt spid="8294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5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82948"/>
                                        </p:tgtEl>
                                        <p:attrNameLst>
                                          <p:attrName>style.visibility</p:attrName>
                                        </p:attrNameLst>
                                      </p:cBhvr>
                                      <p:to>
                                        <p:strVal val="visible"/>
                                      </p:to>
                                    </p:set>
                                    <p:anim calcmode="discrete" valueType="clr">
                                      <p:cBhvr override="childStyle">
                                        <p:cTn id="23" dur="80"/>
                                        <p:tgtEl>
                                          <p:spTgt spid="8294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2948"/>
                                        </p:tgtEl>
                                        <p:attrNameLst>
                                          <p:attrName>fillcolor</p:attrName>
                                        </p:attrNameLst>
                                      </p:cBhvr>
                                      <p:tavLst>
                                        <p:tav tm="0">
                                          <p:val>
                                            <p:clrVal>
                                              <a:schemeClr val="accent2"/>
                                            </p:clrVal>
                                          </p:val>
                                        </p:tav>
                                        <p:tav tm="50000">
                                          <p:val>
                                            <p:clrVal>
                                              <a:schemeClr val="hlink"/>
                                            </p:clrVal>
                                          </p:val>
                                        </p:tav>
                                      </p:tavLst>
                                    </p:anim>
                                    <p:set>
                                      <p:cBhvr>
                                        <p:cTn id="25" dur="80"/>
                                        <p:tgtEl>
                                          <p:spTgt spid="82948"/>
                                        </p:tgtEl>
                                        <p:attrNameLst>
                                          <p:attrName>fill.type</p:attrName>
                                        </p:attrNameLst>
                                      </p:cBhvr>
                                      <p:to>
                                        <p:strVal val="solid"/>
                                      </p:to>
                                    </p:set>
                                  </p:childTnLst>
                                </p:cTn>
                              </p:par>
                            </p:childTnLst>
                          </p:cTn>
                        </p:par>
                        <p:par>
                          <p:cTn id="26" fill="hold" nodeType="afterGroup">
                            <p:stCondLst>
                              <p:cond delay="3570"/>
                            </p:stCondLst>
                            <p:childTnLst>
                              <p:par>
                                <p:cTn id="27" presetID="29" presetClass="entr" presetSubtype="0" fill="hold" grpId="0" nodeType="afterEffect">
                                  <p:stCondLst>
                                    <p:cond delay="0"/>
                                  </p:stCondLst>
                                  <p:childTnLst>
                                    <p:set>
                                      <p:cBhvr>
                                        <p:cTn id="28" dur="1" fill="hold">
                                          <p:stCondLst>
                                            <p:cond delay="0"/>
                                          </p:stCondLst>
                                        </p:cTn>
                                        <p:tgtEl>
                                          <p:spTgt spid="82951"/>
                                        </p:tgtEl>
                                        <p:attrNameLst>
                                          <p:attrName>style.visibility</p:attrName>
                                        </p:attrNameLst>
                                      </p:cBhvr>
                                      <p:to>
                                        <p:strVal val="visible"/>
                                      </p:to>
                                    </p:set>
                                    <p:anim calcmode="lin" valueType="num">
                                      <p:cBhvr>
                                        <p:cTn id="29" dur="1000" fill="hold"/>
                                        <p:tgtEl>
                                          <p:spTgt spid="82951"/>
                                        </p:tgtEl>
                                        <p:attrNameLst>
                                          <p:attrName>ppt_x</p:attrName>
                                        </p:attrNameLst>
                                      </p:cBhvr>
                                      <p:tavLst>
                                        <p:tav tm="0">
                                          <p:val>
                                            <p:strVal val="#ppt_x-.2"/>
                                          </p:val>
                                        </p:tav>
                                        <p:tav tm="100000">
                                          <p:val>
                                            <p:strVal val="#ppt_x"/>
                                          </p:val>
                                        </p:tav>
                                      </p:tavLst>
                                    </p:anim>
                                    <p:anim calcmode="lin" valueType="num">
                                      <p:cBhvr>
                                        <p:cTn id="30" dur="1000" fill="hold"/>
                                        <p:tgtEl>
                                          <p:spTgt spid="8295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7" grpId="0" animBg="1"/>
      <p:bldP spid="82948" grpId="0"/>
      <p:bldP spid="82951" grpId="0" animBg="1"/>
      <p:bldP spid="829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gray"/>
        <p:txBody>
          <a:bodyPr/>
          <a:lstStyle/>
          <a:p>
            <a:pPr eaLnBrk="1" hangingPunct="1"/>
            <a:r>
              <a:rPr lang="en-US" sz="2800" smtClean="0"/>
              <a:t>Odessa State Environmental University</a:t>
            </a:r>
            <a:endParaRPr lang="ru-RU" sz="2800" smtClean="0"/>
          </a:p>
        </p:txBody>
      </p:sp>
      <p:sp>
        <p:nvSpPr>
          <p:cNvPr id="57347" name="AutoShape 3"/>
          <p:cNvSpPr>
            <a:spLocks noChangeArrowheads="1"/>
          </p:cNvSpPr>
          <p:nvPr/>
        </p:nvSpPr>
        <p:spPr bwMode="invGray">
          <a:xfrm rot="10800000">
            <a:off x="1693863" y="2276475"/>
            <a:ext cx="5759450" cy="2638425"/>
          </a:xfrm>
          <a:prstGeom prst="upArrow">
            <a:avLst>
              <a:gd name="adj1" fmla="val 56944"/>
              <a:gd name="adj2" fmla="val 50782"/>
            </a:avLst>
          </a:prstGeom>
          <a:gradFill rotWithShape="1">
            <a:gsLst>
              <a:gs pos="0">
                <a:schemeClr val="accent2"/>
              </a:gs>
              <a:gs pos="100000">
                <a:srgbClr val="0F2145"/>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57352" name="Oval 8"/>
          <p:cNvSpPr>
            <a:spLocks noChangeArrowheads="1"/>
          </p:cNvSpPr>
          <p:nvPr/>
        </p:nvSpPr>
        <p:spPr bwMode="gray">
          <a:xfrm>
            <a:off x="107950" y="3573463"/>
            <a:ext cx="2057400" cy="1957387"/>
          </a:xfrm>
          <a:prstGeom prst="ellipse">
            <a:avLst/>
          </a:prstGeom>
          <a:gradFill rotWithShape="1">
            <a:gsLst>
              <a:gs pos="0">
                <a:schemeClr val="accent2"/>
              </a:gs>
              <a:gs pos="100000">
                <a:schemeClr val="accent2">
                  <a:gamma/>
                  <a:shade val="57255"/>
                  <a:invGamma/>
                </a:schemeClr>
              </a:gs>
            </a:gsLst>
            <a:path path="rect">
              <a:fillToRect l="100000" t="100000"/>
            </a:path>
          </a:gradFill>
          <a:ln w="9525" algn="ctr">
            <a:noFill/>
            <a:round/>
            <a:headEnd/>
            <a:tailEnd/>
          </a:ln>
          <a:effectLst/>
        </p:spPr>
        <p:txBody>
          <a:bodyPr wrap="none" anchor="ctr"/>
          <a:lstStyle/>
          <a:p>
            <a:pPr>
              <a:defRPr/>
            </a:pPr>
            <a:endParaRPr lang="ru-RU"/>
          </a:p>
        </p:txBody>
      </p:sp>
      <p:sp>
        <p:nvSpPr>
          <p:cNvPr id="57353" name="Oval 9"/>
          <p:cNvSpPr>
            <a:spLocks noChangeArrowheads="1"/>
          </p:cNvSpPr>
          <p:nvPr/>
        </p:nvSpPr>
        <p:spPr bwMode="gray">
          <a:xfrm>
            <a:off x="161925" y="3609975"/>
            <a:ext cx="1962150" cy="1870075"/>
          </a:xfrm>
          <a:prstGeom prst="ellipse">
            <a:avLst/>
          </a:prstGeom>
          <a:gradFill rotWithShape="1">
            <a:gsLst>
              <a:gs pos="0">
                <a:schemeClr val="accent2">
                  <a:alpha val="85001"/>
                </a:schemeClr>
              </a:gs>
              <a:gs pos="100000">
                <a:schemeClr val="accent2">
                  <a:gamma/>
                  <a:shade val="63529"/>
                  <a:invGamma/>
                </a:schemeClr>
              </a:gs>
            </a:gsLst>
            <a:lin ang="2700000" scaled="1"/>
          </a:gradFill>
          <a:ln w="9525" algn="ctr">
            <a:noFill/>
            <a:round/>
            <a:headEnd/>
            <a:tailEnd/>
          </a:ln>
          <a:effectLst/>
        </p:spPr>
        <p:txBody>
          <a:bodyPr wrap="none" anchor="ctr"/>
          <a:lstStyle/>
          <a:p>
            <a:pPr>
              <a:defRPr/>
            </a:pPr>
            <a:endParaRPr lang="ru-RU"/>
          </a:p>
        </p:txBody>
      </p:sp>
      <p:sp>
        <p:nvSpPr>
          <p:cNvPr id="57354" name="Oval 10"/>
          <p:cNvSpPr>
            <a:spLocks noChangeArrowheads="1"/>
          </p:cNvSpPr>
          <p:nvPr/>
        </p:nvSpPr>
        <p:spPr bwMode="gray">
          <a:xfrm>
            <a:off x="257175" y="3663950"/>
            <a:ext cx="1774825" cy="1689100"/>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ru-RU"/>
          </a:p>
        </p:txBody>
      </p:sp>
      <p:pic>
        <p:nvPicPr>
          <p:cNvPr id="57355" name="Picture 11"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55588" y="3663950"/>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Text Box 12"/>
          <p:cNvSpPr txBox="1">
            <a:spLocks noChangeArrowheads="1"/>
          </p:cNvSpPr>
          <p:nvPr/>
        </p:nvSpPr>
        <p:spPr bwMode="white">
          <a:xfrm>
            <a:off x="107950" y="4097338"/>
            <a:ext cx="2114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00"/>
                </a:solidFill>
              </a:rPr>
              <a:t>Various Regional</a:t>
            </a:r>
            <a:r>
              <a:rPr lang="ru-RU">
                <a:solidFill>
                  <a:srgbClr val="000000"/>
                </a:solidFill>
              </a:rPr>
              <a:t> </a:t>
            </a:r>
            <a:endParaRPr lang="en-US" b="1">
              <a:solidFill>
                <a:srgbClr val="000000"/>
              </a:solidFill>
            </a:endParaRPr>
          </a:p>
          <a:p>
            <a:pPr algn="ctr" eaLnBrk="1" hangingPunct="1"/>
            <a:r>
              <a:rPr lang="en-US" b="1">
                <a:solidFill>
                  <a:srgbClr val="000000"/>
                </a:solidFill>
              </a:rPr>
              <a:t>Organizations </a:t>
            </a:r>
          </a:p>
          <a:p>
            <a:pPr algn="ctr" eaLnBrk="1" hangingPunct="1"/>
            <a:r>
              <a:rPr lang="en-US" b="1">
                <a:solidFill>
                  <a:srgbClr val="000000"/>
                </a:solidFill>
              </a:rPr>
              <a:t>and Services</a:t>
            </a:r>
            <a:r>
              <a:rPr lang="ru-RU">
                <a:solidFill>
                  <a:srgbClr val="000000"/>
                </a:solidFill>
              </a:rPr>
              <a:t> </a:t>
            </a:r>
            <a:endParaRPr lang="en-US">
              <a:solidFill>
                <a:srgbClr val="000000"/>
              </a:solidFill>
            </a:endParaRPr>
          </a:p>
        </p:txBody>
      </p:sp>
      <p:sp>
        <p:nvSpPr>
          <p:cNvPr id="57359" name="Oval 15"/>
          <p:cNvSpPr>
            <a:spLocks noChangeArrowheads="1"/>
          </p:cNvSpPr>
          <p:nvPr/>
        </p:nvSpPr>
        <p:spPr bwMode="gray">
          <a:xfrm>
            <a:off x="2339975" y="4437063"/>
            <a:ext cx="2106613" cy="2065337"/>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headEnd/>
            <a:tailEnd/>
          </a:ln>
          <a:effectLst/>
        </p:spPr>
        <p:txBody>
          <a:bodyPr wrap="none" anchor="ctr"/>
          <a:lstStyle/>
          <a:p>
            <a:pPr>
              <a:defRPr/>
            </a:pPr>
            <a:endParaRPr lang="ru-RU"/>
          </a:p>
        </p:txBody>
      </p:sp>
      <p:sp>
        <p:nvSpPr>
          <p:cNvPr id="57360" name="Oval 16"/>
          <p:cNvSpPr>
            <a:spLocks noChangeArrowheads="1"/>
          </p:cNvSpPr>
          <p:nvPr/>
        </p:nvSpPr>
        <p:spPr bwMode="gray">
          <a:xfrm>
            <a:off x="2373313" y="4473575"/>
            <a:ext cx="2009775" cy="1971675"/>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headEnd/>
            <a:tailEnd/>
          </a:ln>
          <a:effectLst/>
        </p:spPr>
        <p:txBody>
          <a:bodyPr wrap="none" anchor="ctr"/>
          <a:lstStyle/>
          <a:p>
            <a:pPr>
              <a:defRPr/>
            </a:pPr>
            <a:endParaRPr lang="ru-RU"/>
          </a:p>
        </p:txBody>
      </p:sp>
      <p:sp>
        <p:nvSpPr>
          <p:cNvPr id="57361" name="Oval 17"/>
          <p:cNvSpPr>
            <a:spLocks noChangeArrowheads="1"/>
          </p:cNvSpPr>
          <p:nvPr/>
        </p:nvSpPr>
        <p:spPr bwMode="gray">
          <a:xfrm>
            <a:off x="2430463" y="4527550"/>
            <a:ext cx="1816100" cy="1781175"/>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ru-RU"/>
          </a:p>
        </p:txBody>
      </p:sp>
      <p:pic>
        <p:nvPicPr>
          <p:cNvPr id="57362" name="Picture 1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73313" y="4527550"/>
            <a:ext cx="134461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3" name="Text Box 19"/>
          <p:cNvSpPr txBox="1">
            <a:spLocks noChangeArrowheads="1"/>
          </p:cNvSpPr>
          <p:nvPr/>
        </p:nvSpPr>
        <p:spPr bwMode="white">
          <a:xfrm>
            <a:off x="2627313" y="5205413"/>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00"/>
                </a:solidFill>
              </a:rPr>
              <a:t>Businesses</a:t>
            </a:r>
            <a:r>
              <a:rPr lang="ru-RU"/>
              <a:t> </a:t>
            </a:r>
            <a:endParaRPr lang="en-US"/>
          </a:p>
        </p:txBody>
      </p:sp>
      <p:sp>
        <p:nvSpPr>
          <p:cNvPr id="57366" name="Oval 22"/>
          <p:cNvSpPr>
            <a:spLocks noChangeArrowheads="1"/>
          </p:cNvSpPr>
          <p:nvPr/>
        </p:nvSpPr>
        <p:spPr bwMode="gray">
          <a:xfrm>
            <a:off x="4735513" y="4437063"/>
            <a:ext cx="2093912" cy="2065337"/>
          </a:xfrm>
          <a:prstGeom prst="ellipse">
            <a:avLst/>
          </a:prstGeom>
          <a:gradFill rotWithShape="1">
            <a:gsLst>
              <a:gs pos="0">
                <a:schemeClr val="accent1"/>
              </a:gs>
              <a:gs pos="100000">
                <a:schemeClr val="accent1">
                  <a:gamma/>
                  <a:shade val="57255"/>
                  <a:invGamma/>
                </a:schemeClr>
              </a:gs>
            </a:gsLst>
            <a:path path="rect">
              <a:fillToRect l="100000" t="100000"/>
            </a:path>
          </a:gradFill>
          <a:ln w="9525" algn="ctr">
            <a:noFill/>
            <a:round/>
            <a:headEnd/>
            <a:tailEnd/>
          </a:ln>
          <a:effectLst/>
        </p:spPr>
        <p:txBody>
          <a:bodyPr wrap="none" anchor="ctr"/>
          <a:lstStyle/>
          <a:p>
            <a:pPr>
              <a:defRPr/>
            </a:pPr>
            <a:endParaRPr lang="ru-RU"/>
          </a:p>
        </p:txBody>
      </p:sp>
      <p:sp>
        <p:nvSpPr>
          <p:cNvPr id="57367" name="Oval 23"/>
          <p:cNvSpPr>
            <a:spLocks noChangeArrowheads="1"/>
          </p:cNvSpPr>
          <p:nvPr/>
        </p:nvSpPr>
        <p:spPr bwMode="gray">
          <a:xfrm>
            <a:off x="4768850" y="4473575"/>
            <a:ext cx="1995488" cy="1971675"/>
          </a:xfrm>
          <a:prstGeom prst="ellipse">
            <a:avLst/>
          </a:prstGeom>
          <a:gradFill rotWithShape="1">
            <a:gsLst>
              <a:gs pos="0">
                <a:schemeClr val="accent1">
                  <a:alpha val="85001"/>
                </a:schemeClr>
              </a:gs>
              <a:gs pos="100000">
                <a:schemeClr val="accent1">
                  <a:gamma/>
                  <a:shade val="63529"/>
                  <a:invGamma/>
                </a:schemeClr>
              </a:gs>
            </a:gsLst>
            <a:lin ang="2700000" scaled="1"/>
          </a:gradFill>
          <a:ln w="9525" algn="ctr">
            <a:noFill/>
            <a:round/>
            <a:headEnd/>
            <a:tailEnd/>
          </a:ln>
          <a:effectLst/>
        </p:spPr>
        <p:txBody>
          <a:bodyPr wrap="none" anchor="ctr"/>
          <a:lstStyle/>
          <a:p>
            <a:pPr>
              <a:defRPr/>
            </a:pPr>
            <a:endParaRPr lang="ru-RU"/>
          </a:p>
        </p:txBody>
      </p:sp>
      <p:sp>
        <p:nvSpPr>
          <p:cNvPr id="57368" name="Oval 24"/>
          <p:cNvSpPr>
            <a:spLocks noChangeArrowheads="1"/>
          </p:cNvSpPr>
          <p:nvPr/>
        </p:nvSpPr>
        <p:spPr bwMode="gray">
          <a:xfrm>
            <a:off x="4826000" y="4527550"/>
            <a:ext cx="1804988" cy="1779588"/>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ru-RU"/>
          </a:p>
        </p:txBody>
      </p:sp>
      <p:pic>
        <p:nvPicPr>
          <p:cNvPr id="57369" name="Picture 2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768850" y="45275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0" name="Text Box 26"/>
          <p:cNvSpPr txBox="1">
            <a:spLocks noChangeArrowheads="1"/>
          </p:cNvSpPr>
          <p:nvPr/>
        </p:nvSpPr>
        <p:spPr bwMode="white">
          <a:xfrm>
            <a:off x="4668838" y="5091113"/>
            <a:ext cx="227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00"/>
                </a:solidFill>
              </a:rPr>
              <a:t>Teaching Staff of</a:t>
            </a:r>
          </a:p>
          <a:p>
            <a:pPr algn="ctr" eaLnBrk="1" hangingPunct="1"/>
            <a:r>
              <a:rPr lang="en-US" b="1">
                <a:solidFill>
                  <a:srgbClr val="000000"/>
                </a:solidFill>
              </a:rPr>
              <a:t> Other Universities</a:t>
            </a:r>
            <a:r>
              <a:rPr lang="ru-RU"/>
              <a:t> </a:t>
            </a:r>
            <a:endParaRPr lang="en-US"/>
          </a:p>
        </p:txBody>
      </p:sp>
      <p:sp>
        <p:nvSpPr>
          <p:cNvPr id="57373" name="Oval 29"/>
          <p:cNvSpPr>
            <a:spLocks noChangeArrowheads="1"/>
          </p:cNvSpPr>
          <p:nvPr/>
        </p:nvSpPr>
        <p:spPr bwMode="gray">
          <a:xfrm>
            <a:off x="6781800" y="3644900"/>
            <a:ext cx="2027238" cy="2047875"/>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defRPr/>
            </a:pPr>
            <a:endParaRPr lang="ru-RU"/>
          </a:p>
        </p:txBody>
      </p:sp>
      <p:sp>
        <p:nvSpPr>
          <p:cNvPr id="57374" name="Oval 30"/>
          <p:cNvSpPr>
            <a:spLocks noChangeArrowheads="1"/>
          </p:cNvSpPr>
          <p:nvPr/>
        </p:nvSpPr>
        <p:spPr bwMode="gray">
          <a:xfrm>
            <a:off x="6815138" y="3681413"/>
            <a:ext cx="1933575" cy="1955800"/>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ru-RU"/>
          </a:p>
        </p:txBody>
      </p:sp>
      <p:sp>
        <p:nvSpPr>
          <p:cNvPr id="57375" name="Oval 31"/>
          <p:cNvSpPr>
            <a:spLocks noChangeArrowheads="1"/>
          </p:cNvSpPr>
          <p:nvPr/>
        </p:nvSpPr>
        <p:spPr bwMode="gray">
          <a:xfrm>
            <a:off x="6872288" y="3735388"/>
            <a:ext cx="1747837" cy="1766887"/>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defRPr/>
            </a:pPr>
            <a:endParaRPr lang="ru-RU"/>
          </a:p>
        </p:txBody>
      </p:sp>
      <p:pic>
        <p:nvPicPr>
          <p:cNvPr id="57376" name="Picture 3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815138" y="3735388"/>
            <a:ext cx="12985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7" name="Text Box 33"/>
          <p:cNvSpPr txBox="1">
            <a:spLocks noChangeArrowheads="1"/>
          </p:cNvSpPr>
          <p:nvPr/>
        </p:nvSpPr>
        <p:spPr bwMode="white">
          <a:xfrm>
            <a:off x="7092950" y="441325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00"/>
                </a:solidFill>
              </a:rPr>
              <a:t>Community</a:t>
            </a:r>
            <a:r>
              <a:rPr lang="ru-RU">
                <a:solidFill>
                  <a:srgbClr val="000000"/>
                </a:solidFill>
              </a:rPr>
              <a:t> </a:t>
            </a:r>
            <a:endParaRPr lang="en-US">
              <a:solidFill>
                <a:srgbClr val="000000"/>
              </a:solidFill>
            </a:endParaRPr>
          </a:p>
        </p:txBody>
      </p:sp>
      <p:sp>
        <p:nvSpPr>
          <p:cNvPr id="57387" name="AutoShape 43"/>
          <p:cNvSpPr>
            <a:spLocks noChangeArrowheads="1"/>
          </p:cNvSpPr>
          <p:nvPr/>
        </p:nvSpPr>
        <p:spPr bwMode="blackWhite">
          <a:xfrm>
            <a:off x="1258888" y="1268413"/>
            <a:ext cx="6553200" cy="990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a:defRPr/>
            </a:pPr>
            <a:r>
              <a:rPr lang="en-GB" sz="2000"/>
              <a:t>35 Programs of Short- and Medium Syllabi</a:t>
            </a:r>
          </a:p>
          <a:p>
            <a:pPr algn="ctr">
              <a:defRPr/>
            </a:pPr>
            <a:r>
              <a:rPr lang="ru-RU" sz="2000"/>
              <a:t> </a:t>
            </a:r>
            <a:r>
              <a:rPr lang="en-GB" sz="2000"/>
              <a:t>for Professional Development</a:t>
            </a:r>
            <a:r>
              <a:rPr lang="ru-RU" sz="2000">
                <a:solidFill>
                  <a:srgbClr val="0F2145"/>
                </a:solidFill>
              </a:rPr>
              <a:t> </a:t>
            </a:r>
            <a:endParaRPr lang="en-US" sz="2000">
              <a:solidFill>
                <a:srgbClr val="0F2145"/>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7346"/>
                                        </p:tgtEl>
                                        <p:attrNameLst>
                                          <p:attrName>style.visibility</p:attrName>
                                        </p:attrNameLst>
                                      </p:cBhvr>
                                      <p:to>
                                        <p:strVal val="visible"/>
                                      </p:to>
                                    </p:set>
                                    <p:anim calcmode="discrete" valueType="clr">
                                      <p:cBhvr override="childStyle">
                                        <p:cTn id="7" dur="80"/>
                                        <p:tgtEl>
                                          <p:spTgt spid="573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46"/>
                                        </p:tgtEl>
                                        <p:attrNameLst>
                                          <p:attrName>fillcolor</p:attrName>
                                        </p:attrNameLst>
                                      </p:cBhvr>
                                      <p:tavLst>
                                        <p:tav tm="0">
                                          <p:val>
                                            <p:clrVal>
                                              <a:schemeClr val="accent2"/>
                                            </p:clrVal>
                                          </p:val>
                                        </p:tav>
                                        <p:tav tm="50000">
                                          <p:val>
                                            <p:clrVal>
                                              <a:schemeClr val="hlink"/>
                                            </p:clrVal>
                                          </p:val>
                                        </p:tav>
                                      </p:tavLst>
                                    </p:anim>
                                    <p:set>
                                      <p:cBhvr>
                                        <p:cTn id="9" dur="80"/>
                                        <p:tgtEl>
                                          <p:spTgt spid="57346"/>
                                        </p:tgtEl>
                                        <p:attrNameLst>
                                          <p:attrName>fill.type</p:attrName>
                                        </p:attrNameLst>
                                      </p:cBhvr>
                                      <p:to>
                                        <p:strVal val="solid"/>
                                      </p:to>
                                    </p:set>
                                  </p:childTnLst>
                                </p:cTn>
                              </p:par>
                            </p:childTnLst>
                          </p:cTn>
                        </p:par>
                        <p:par>
                          <p:cTn id="10" fill="hold" nodeType="afterGroup">
                            <p:stCondLst>
                              <p:cond delay="1400"/>
                            </p:stCondLst>
                            <p:childTnLst>
                              <p:par>
                                <p:cTn id="11" presetID="10" presetClass="entr" presetSubtype="0" fill="hold" grpId="0" nodeType="afterEffect">
                                  <p:stCondLst>
                                    <p:cond delay="0"/>
                                  </p:stCondLst>
                                  <p:childTnLst>
                                    <p:set>
                                      <p:cBhvr>
                                        <p:cTn id="12" dur="1" fill="hold">
                                          <p:stCondLst>
                                            <p:cond delay="0"/>
                                          </p:stCondLst>
                                        </p:cTn>
                                        <p:tgtEl>
                                          <p:spTgt spid="57387"/>
                                        </p:tgtEl>
                                        <p:attrNameLst>
                                          <p:attrName>style.visibility</p:attrName>
                                        </p:attrNameLst>
                                      </p:cBhvr>
                                      <p:to>
                                        <p:strVal val="visible"/>
                                      </p:to>
                                    </p:set>
                                    <p:animEffect transition="in" filter="fade">
                                      <p:cBhvr>
                                        <p:cTn id="13" dur="1000"/>
                                        <p:tgtEl>
                                          <p:spTgt spid="57387"/>
                                        </p:tgtEl>
                                      </p:cBhvr>
                                    </p:animEffect>
                                  </p:childTnLst>
                                </p:cTn>
                              </p:par>
                            </p:childTnLst>
                          </p:cTn>
                        </p:par>
                        <p:par>
                          <p:cTn id="14" fill="hold" nodeType="afterGroup">
                            <p:stCondLst>
                              <p:cond delay="2400"/>
                            </p:stCondLst>
                            <p:childTnLst>
                              <p:par>
                                <p:cTn id="15" presetID="10" presetClass="entr" presetSubtype="0" fill="hold" grpId="0" nodeType="afterEffect">
                                  <p:stCondLst>
                                    <p:cond delay="0"/>
                                  </p:stCondLst>
                                  <p:childTnLst>
                                    <p:set>
                                      <p:cBhvr>
                                        <p:cTn id="16" dur="1" fill="hold">
                                          <p:stCondLst>
                                            <p:cond delay="0"/>
                                          </p:stCondLst>
                                        </p:cTn>
                                        <p:tgtEl>
                                          <p:spTgt spid="57352"/>
                                        </p:tgtEl>
                                        <p:attrNameLst>
                                          <p:attrName>style.visibility</p:attrName>
                                        </p:attrNameLst>
                                      </p:cBhvr>
                                      <p:to>
                                        <p:strVal val="visible"/>
                                      </p:to>
                                    </p:set>
                                    <p:animEffect transition="in" filter="fade">
                                      <p:cBhvr>
                                        <p:cTn id="17" dur="1000"/>
                                        <p:tgtEl>
                                          <p:spTgt spid="573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7353"/>
                                        </p:tgtEl>
                                        <p:attrNameLst>
                                          <p:attrName>style.visibility</p:attrName>
                                        </p:attrNameLst>
                                      </p:cBhvr>
                                      <p:to>
                                        <p:strVal val="visible"/>
                                      </p:to>
                                    </p:set>
                                    <p:animEffect transition="in" filter="fade">
                                      <p:cBhvr>
                                        <p:cTn id="20" dur="1000"/>
                                        <p:tgtEl>
                                          <p:spTgt spid="573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354"/>
                                        </p:tgtEl>
                                        <p:attrNameLst>
                                          <p:attrName>style.visibility</p:attrName>
                                        </p:attrNameLst>
                                      </p:cBhvr>
                                      <p:to>
                                        <p:strVal val="visible"/>
                                      </p:to>
                                    </p:set>
                                    <p:animEffect transition="in" filter="fade">
                                      <p:cBhvr>
                                        <p:cTn id="23" dur="1000"/>
                                        <p:tgtEl>
                                          <p:spTgt spid="57354"/>
                                        </p:tgtEl>
                                      </p:cBhvr>
                                    </p:animEffect>
                                  </p:childTnLst>
                                </p:cTn>
                              </p:par>
                              <p:par>
                                <p:cTn id="24" presetID="10" presetClass="entr" presetSubtype="0" fill="hold" nodeType="withEffect">
                                  <p:stCondLst>
                                    <p:cond delay="0"/>
                                  </p:stCondLst>
                                  <p:childTnLst>
                                    <p:set>
                                      <p:cBhvr>
                                        <p:cTn id="25" dur="1" fill="hold">
                                          <p:stCondLst>
                                            <p:cond delay="0"/>
                                          </p:stCondLst>
                                        </p:cTn>
                                        <p:tgtEl>
                                          <p:spTgt spid="57355"/>
                                        </p:tgtEl>
                                        <p:attrNameLst>
                                          <p:attrName>style.visibility</p:attrName>
                                        </p:attrNameLst>
                                      </p:cBhvr>
                                      <p:to>
                                        <p:strVal val="visible"/>
                                      </p:to>
                                    </p:set>
                                    <p:animEffect transition="in" filter="fade">
                                      <p:cBhvr>
                                        <p:cTn id="26" dur="1000"/>
                                        <p:tgtEl>
                                          <p:spTgt spid="573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356"/>
                                        </p:tgtEl>
                                        <p:attrNameLst>
                                          <p:attrName>style.visibility</p:attrName>
                                        </p:attrNameLst>
                                      </p:cBhvr>
                                      <p:to>
                                        <p:strVal val="visible"/>
                                      </p:to>
                                    </p:set>
                                    <p:animEffect transition="in" filter="fade">
                                      <p:cBhvr>
                                        <p:cTn id="29" dur="1000"/>
                                        <p:tgtEl>
                                          <p:spTgt spid="573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359"/>
                                        </p:tgtEl>
                                        <p:attrNameLst>
                                          <p:attrName>style.visibility</p:attrName>
                                        </p:attrNameLst>
                                      </p:cBhvr>
                                      <p:to>
                                        <p:strVal val="visible"/>
                                      </p:to>
                                    </p:set>
                                    <p:animEffect transition="in" filter="fade">
                                      <p:cBhvr>
                                        <p:cTn id="32" dur="1000"/>
                                        <p:tgtEl>
                                          <p:spTgt spid="573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360"/>
                                        </p:tgtEl>
                                        <p:attrNameLst>
                                          <p:attrName>style.visibility</p:attrName>
                                        </p:attrNameLst>
                                      </p:cBhvr>
                                      <p:to>
                                        <p:strVal val="visible"/>
                                      </p:to>
                                    </p:set>
                                    <p:animEffect transition="in" filter="fade">
                                      <p:cBhvr>
                                        <p:cTn id="35" dur="1000"/>
                                        <p:tgtEl>
                                          <p:spTgt spid="573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361"/>
                                        </p:tgtEl>
                                        <p:attrNameLst>
                                          <p:attrName>style.visibility</p:attrName>
                                        </p:attrNameLst>
                                      </p:cBhvr>
                                      <p:to>
                                        <p:strVal val="visible"/>
                                      </p:to>
                                    </p:set>
                                    <p:animEffect transition="in" filter="fade">
                                      <p:cBhvr>
                                        <p:cTn id="38" dur="1000"/>
                                        <p:tgtEl>
                                          <p:spTgt spid="57361"/>
                                        </p:tgtEl>
                                      </p:cBhvr>
                                    </p:animEffect>
                                  </p:childTnLst>
                                </p:cTn>
                              </p:par>
                              <p:par>
                                <p:cTn id="39" presetID="10" presetClass="entr" presetSubtype="0" fill="hold" nodeType="withEffect">
                                  <p:stCondLst>
                                    <p:cond delay="0"/>
                                  </p:stCondLst>
                                  <p:childTnLst>
                                    <p:set>
                                      <p:cBhvr>
                                        <p:cTn id="40" dur="1" fill="hold">
                                          <p:stCondLst>
                                            <p:cond delay="0"/>
                                          </p:stCondLst>
                                        </p:cTn>
                                        <p:tgtEl>
                                          <p:spTgt spid="57362"/>
                                        </p:tgtEl>
                                        <p:attrNameLst>
                                          <p:attrName>style.visibility</p:attrName>
                                        </p:attrNameLst>
                                      </p:cBhvr>
                                      <p:to>
                                        <p:strVal val="visible"/>
                                      </p:to>
                                    </p:set>
                                    <p:animEffect transition="in" filter="fade">
                                      <p:cBhvr>
                                        <p:cTn id="41" dur="1000"/>
                                        <p:tgtEl>
                                          <p:spTgt spid="5736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363"/>
                                        </p:tgtEl>
                                        <p:attrNameLst>
                                          <p:attrName>style.visibility</p:attrName>
                                        </p:attrNameLst>
                                      </p:cBhvr>
                                      <p:to>
                                        <p:strVal val="visible"/>
                                      </p:to>
                                    </p:set>
                                    <p:animEffect transition="in" filter="fade">
                                      <p:cBhvr>
                                        <p:cTn id="44" dur="1000"/>
                                        <p:tgtEl>
                                          <p:spTgt spid="573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366"/>
                                        </p:tgtEl>
                                        <p:attrNameLst>
                                          <p:attrName>style.visibility</p:attrName>
                                        </p:attrNameLst>
                                      </p:cBhvr>
                                      <p:to>
                                        <p:strVal val="visible"/>
                                      </p:to>
                                    </p:set>
                                    <p:animEffect transition="in" filter="fade">
                                      <p:cBhvr>
                                        <p:cTn id="47" dur="1000"/>
                                        <p:tgtEl>
                                          <p:spTgt spid="5736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367"/>
                                        </p:tgtEl>
                                        <p:attrNameLst>
                                          <p:attrName>style.visibility</p:attrName>
                                        </p:attrNameLst>
                                      </p:cBhvr>
                                      <p:to>
                                        <p:strVal val="visible"/>
                                      </p:to>
                                    </p:set>
                                    <p:animEffect transition="in" filter="fade">
                                      <p:cBhvr>
                                        <p:cTn id="50" dur="1000"/>
                                        <p:tgtEl>
                                          <p:spTgt spid="5736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368"/>
                                        </p:tgtEl>
                                        <p:attrNameLst>
                                          <p:attrName>style.visibility</p:attrName>
                                        </p:attrNameLst>
                                      </p:cBhvr>
                                      <p:to>
                                        <p:strVal val="visible"/>
                                      </p:to>
                                    </p:set>
                                    <p:animEffect transition="in" filter="fade">
                                      <p:cBhvr>
                                        <p:cTn id="53" dur="1000"/>
                                        <p:tgtEl>
                                          <p:spTgt spid="57368"/>
                                        </p:tgtEl>
                                      </p:cBhvr>
                                    </p:animEffect>
                                  </p:childTnLst>
                                </p:cTn>
                              </p:par>
                              <p:par>
                                <p:cTn id="54" presetID="10" presetClass="entr" presetSubtype="0" fill="hold" nodeType="withEffect">
                                  <p:stCondLst>
                                    <p:cond delay="0"/>
                                  </p:stCondLst>
                                  <p:childTnLst>
                                    <p:set>
                                      <p:cBhvr>
                                        <p:cTn id="55" dur="1" fill="hold">
                                          <p:stCondLst>
                                            <p:cond delay="0"/>
                                          </p:stCondLst>
                                        </p:cTn>
                                        <p:tgtEl>
                                          <p:spTgt spid="57369"/>
                                        </p:tgtEl>
                                        <p:attrNameLst>
                                          <p:attrName>style.visibility</p:attrName>
                                        </p:attrNameLst>
                                      </p:cBhvr>
                                      <p:to>
                                        <p:strVal val="visible"/>
                                      </p:to>
                                    </p:set>
                                    <p:animEffect transition="in" filter="fade">
                                      <p:cBhvr>
                                        <p:cTn id="56" dur="1000"/>
                                        <p:tgtEl>
                                          <p:spTgt spid="5736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7370"/>
                                        </p:tgtEl>
                                        <p:attrNameLst>
                                          <p:attrName>style.visibility</p:attrName>
                                        </p:attrNameLst>
                                      </p:cBhvr>
                                      <p:to>
                                        <p:strVal val="visible"/>
                                      </p:to>
                                    </p:set>
                                    <p:animEffect transition="in" filter="fade">
                                      <p:cBhvr>
                                        <p:cTn id="59" dur="1000"/>
                                        <p:tgtEl>
                                          <p:spTgt spid="5737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373"/>
                                        </p:tgtEl>
                                        <p:attrNameLst>
                                          <p:attrName>style.visibility</p:attrName>
                                        </p:attrNameLst>
                                      </p:cBhvr>
                                      <p:to>
                                        <p:strVal val="visible"/>
                                      </p:to>
                                    </p:set>
                                    <p:animEffect transition="in" filter="fade">
                                      <p:cBhvr>
                                        <p:cTn id="62" dur="1000"/>
                                        <p:tgtEl>
                                          <p:spTgt spid="5737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374"/>
                                        </p:tgtEl>
                                        <p:attrNameLst>
                                          <p:attrName>style.visibility</p:attrName>
                                        </p:attrNameLst>
                                      </p:cBhvr>
                                      <p:to>
                                        <p:strVal val="visible"/>
                                      </p:to>
                                    </p:set>
                                    <p:animEffect transition="in" filter="fade">
                                      <p:cBhvr>
                                        <p:cTn id="65" dur="1000"/>
                                        <p:tgtEl>
                                          <p:spTgt spid="5737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7375"/>
                                        </p:tgtEl>
                                        <p:attrNameLst>
                                          <p:attrName>style.visibility</p:attrName>
                                        </p:attrNameLst>
                                      </p:cBhvr>
                                      <p:to>
                                        <p:strVal val="visible"/>
                                      </p:to>
                                    </p:set>
                                    <p:animEffect transition="in" filter="fade">
                                      <p:cBhvr>
                                        <p:cTn id="68" dur="1000"/>
                                        <p:tgtEl>
                                          <p:spTgt spid="57375"/>
                                        </p:tgtEl>
                                      </p:cBhvr>
                                    </p:animEffect>
                                  </p:childTnLst>
                                </p:cTn>
                              </p:par>
                              <p:par>
                                <p:cTn id="69" presetID="10" presetClass="entr" presetSubtype="0" fill="hold" nodeType="withEffect">
                                  <p:stCondLst>
                                    <p:cond delay="0"/>
                                  </p:stCondLst>
                                  <p:childTnLst>
                                    <p:set>
                                      <p:cBhvr>
                                        <p:cTn id="70" dur="1" fill="hold">
                                          <p:stCondLst>
                                            <p:cond delay="0"/>
                                          </p:stCondLst>
                                        </p:cTn>
                                        <p:tgtEl>
                                          <p:spTgt spid="57376"/>
                                        </p:tgtEl>
                                        <p:attrNameLst>
                                          <p:attrName>style.visibility</p:attrName>
                                        </p:attrNameLst>
                                      </p:cBhvr>
                                      <p:to>
                                        <p:strVal val="visible"/>
                                      </p:to>
                                    </p:set>
                                    <p:animEffect transition="in" filter="fade">
                                      <p:cBhvr>
                                        <p:cTn id="71" dur="1000"/>
                                        <p:tgtEl>
                                          <p:spTgt spid="5737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7377"/>
                                        </p:tgtEl>
                                        <p:attrNameLst>
                                          <p:attrName>style.visibility</p:attrName>
                                        </p:attrNameLst>
                                      </p:cBhvr>
                                      <p:to>
                                        <p:strVal val="visible"/>
                                      </p:to>
                                    </p:set>
                                    <p:animEffect transition="in" filter="fade">
                                      <p:cBhvr>
                                        <p:cTn id="74" dur="1000"/>
                                        <p:tgtEl>
                                          <p:spTgt spid="57377"/>
                                        </p:tgtEl>
                                      </p:cBhvr>
                                    </p:animEffect>
                                  </p:childTnLst>
                                </p:cTn>
                              </p:par>
                            </p:childTnLst>
                          </p:cTn>
                        </p:par>
                        <p:par>
                          <p:cTn id="75" fill="hold" nodeType="afterGroup">
                            <p:stCondLst>
                              <p:cond delay="3400"/>
                            </p:stCondLst>
                            <p:childTnLst>
                              <p:par>
                                <p:cTn id="76" presetID="47" presetClass="entr" presetSubtype="0" fill="hold" grpId="0" nodeType="afterEffect">
                                  <p:stCondLst>
                                    <p:cond delay="0"/>
                                  </p:stCondLst>
                                  <p:childTnLst>
                                    <p:set>
                                      <p:cBhvr>
                                        <p:cTn id="77" dur="1" fill="hold">
                                          <p:stCondLst>
                                            <p:cond delay="0"/>
                                          </p:stCondLst>
                                        </p:cTn>
                                        <p:tgtEl>
                                          <p:spTgt spid="57347"/>
                                        </p:tgtEl>
                                        <p:attrNameLst>
                                          <p:attrName>style.visibility</p:attrName>
                                        </p:attrNameLst>
                                      </p:cBhvr>
                                      <p:to>
                                        <p:strVal val="visible"/>
                                      </p:to>
                                    </p:set>
                                    <p:animEffect transition="in" filter="fade">
                                      <p:cBhvr>
                                        <p:cTn id="78" dur="1000"/>
                                        <p:tgtEl>
                                          <p:spTgt spid="57347"/>
                                        </p:tgtEl>
                                      </p:cBhvr>
                                    </p:animEffect>
                                    <p:anim calcmode="lin" valueType="num">
                                      <p:cBhvr>
                                        <p:cTn id="79" dur="1000" fill="hold"/>
                                        <p:tgtEl>
                                          <p:spTgt spid="57347"/>
                                        </p:tgtEl>
                                        <p:attrNameLst>
                                          <p:attrName>ppt_x</p:attrName>
                                        </p:attrNameLst>
                                      </p:cBhvr>
                                      <p:tavLst>
                                        <p:tav tm="0">
                                          <p:val>
                                            <p:strVal val="#ppt_x"/>
                                          </p:val>
                                        </p:tav>
                                        <p:tav tm="100000">
                                          <p:val>
                                            <p:strVal val="#ppt_x"/>
                                          </p:val>
                                        </p:tav>
                                      </p:tavLst>
                                    </p:anim>
                                    <p:anim calcmode="lin" valueType="num">
                                      <p:cBhvr>
                                        <p:cTn id="80" dur="1000" fill="hold"/>
                                        <p:tgtEl>
                                          <p:spTgt spid="57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animBg="1"/>
      <p:bldP spid="57352" grpId="0" animBg="1"/>
      <p:bldP spid="57353" grpId="0" animBg="1"/>
      <p:bldP spid="57354" grpId="0" animBg="1"/>
      <p:bldP spid="57356" grpId="0"/>
      <p:bldP spid="57359" grpId="0" animBg="1"/>
      <p:bldP spid="57360" grpId="0" animBg="1"/>
      <p:bldP spid="57361" grpId="0" animBg="1"/>
      <p:bldP spid="57363" grpId="0"/>
      <p:bldP spid="57366" grpId="0" animBg="1"/>
      <p:bldP spid="57367" grpId="0" animBg="1"/>
      <p:bldP spid="57368" grpId="0" animBg="1"/>
      <p:bldP spid="57370" grpId="0"/>
      <p:bldP spid="57373" grpId="0" animBg="1"/>
      <p:bldP spid="57374" grpId="0" animBg="1"/>
      <p:bldP spid="57375" grpId="0" animBg="1"/>
      <p:bldP spid="57377" grpId="0"/>
      <p:bldP spid="573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1"/>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sz="2800" smtClean="0"/>
              <a:t>Graduates of the University</a:t>
            </a:r>
            <a:r>
              <a:rPr lang="ru-RU" sz="3600" smtClean="0"/>
              <a:t> </a:t>
            </a:r>
          </a:p>
        </p:txBody>
      </p:sp>
      <p:pic>
        <p:nvPicPr>
          <p:cNvPr id="61445" name="Picture 5" descr="eur_ua"/>
          <p:cNvPicPr>
            <a:picLocks noChangeAspect="1" noChangeArrowheads="1" noCrop="1"/>
          </p:cNvPicPr>
          <p:nvPr/>
        </p:nvPicPr>
        <p:blipFill>
          <a:blip r:embed="rId3" cstate="print"/>
          <a:srcRect/>
          <a:stretch>
            <a:fillRect/>
          </a:stretch>
        </p:blipFill>
        <p:spPr bwMode="auto">
          <a:xfrm>
            <a:off x="1071538" y="928670"/>
            <a:ext cx="7092950" cy="5283389"/>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prst="convex"/>
          </a:sp3d>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42"/>
                                        </p:tgtEl>
                                        <p:attrNameLst>
                                          <p:attrName>style.visibility</p:attrName>
                                        </p:attrNameLst>
                                      </p:cBhvr>
                                      <p:to>
                                        <p:strVal val="visible"/>
                                      </p:to>
                                    </p:set>
                                    <p:anim calcmode="discrete" valueType="clr">
                                      <p:cBhvr override="childStyle">
                                        <p:cTn id="7" dur="80"/>
                                        <p:tgtEl>
                                          <p:spTgt spid="614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2"/>
                                        </p:tgtEl>
                                        <p:attrNameLst>
                                          <p:attrName>fillcolor</p:attrName>
                                        </p:attrNameLst>
                                      </p:cBhvr>
                                      <p:tavLst>
                                        <p:tav tm="0">
                                          <p:val>
                                            <p:clrVal>
                                              <a:schemeClr val="accent2"/>
                                            </p:clrVal>
                                          </p:val>
                                        </p:tav>
                                        <p:tav tm="50000">
                                          <p:val>
                                            <p:clrVal>
                                              <a:schemeClr val="hlink"/>
                                            </p:clrVal>
                                          </p:val>
                                        </p:tav>
                                      </p:tavLst>
                                    </p:anim>
                                    <p:set>
                                      <p:cBhvr>
                                        <p:cTn id="9" dur="80"/>
                                        <p:tgtEl>
                                          <p:spTgt spid="61442"/>
                                        </p:tgtEl>
                                        <p:attrNameLst>
                                          <p:attrName>fill.type</p:attrName>
                                        </p:attrNameLst>
                                      </p:cBhvr>
                                      <p:to>
                                        <p:strVal val="solid"/>
                                      </p:to>
                                    </p:se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fade">
                                      <p:cBhvr>
                                        <p:cTn id="13"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1" name="Picture 7" descr="3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405765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mage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05263"/>
            <a:ext cx="40322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descr="Ekolog 023_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005263"/>
            <a:ext cx="410527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Rectangle 12"/>
          <p:cNvSpPr>
            <a:spLocks noGrp="1" noChangeArrowheads="1"/>
          </p:cNvSpPr>
          <p:nvPr>
            <p:ph type="title"/>
          </p:nvPr>
        </p:nvSpPr>
        <p:spPr/>
        <p:txBody>
          <a:bodyPr/>
          <a:lstStyle/>
          <a:p>
            <a:pPr eaLnBrk="1" hangingPunct="1"/>
            <a:r>
              <a:rPr lang="en-US" sz="2800" dirty="0" smtClean="0"/>
              <a:t>Research Objects</a:t>
            </a:r>
            <a:endParaRPr lang="ru-RU" sz="2800" dirty="0" smtClean="0"/>
          </a:p>
        </p:txBody>
      </p:sp>
      <p:pic>
        <p:nvPicPr>
          <p:cNvPr id="62477" name="Picture 13" descr="397258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1052513"/>
            <a:ext cx="410368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2476"/>
                                        </p:tgtEl>
                                        <p:attrNameLst>
                                          <p:attrName>style.visibility</p:attrName>
                                        </p:attrNameLst>
                                      </p:cBhvr>
                                      <p:to>
                                        <p:strVal val="visible"/>
                                      </p:to>
                                    </p:set>
                                    <p:anim calcmode="discrete" valueType="clr">
                                      <p:cBhvr override="childStyle">
                                        <p:cTn id="7" dur="80"/>
                                        <p:tgtEl>
                                          <p:spTgt spid="624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76"/>
                                        </p:tgtEl>
                                        <p:attrNameLst>
                                          <p:attrName>fillcolor</p:attrName>
                                        </p:attrNameLst>
                                      </p:cBhvr>
                                      <p:tavLst>
                                        <p:tav tm="0">
                                          <p:val>
                                            <p:clrVal>
                                              <a:schemeClr val="accent2"/>
                                            </p:clrVal>
                                          </p:val>
                                        </p:tav>
                                        <p:tav tm="50000">
                                          <p:val>
                                            <p:clrVal>
                                              <a:schemeClr val="hlink"/>
                                            </p:clrVal>
                                          </p:val>
                                        </p:tav>
                                      </p:tavLst>
                                    </p:anim>
                                    <p:set>
                                      <p:cBhvr>
                                        <p:cTn id="9" dur="80"/>
                                        <p:tgtEl>
                                          <p:spTgt spid="62476"/>
                                        </p:tgtEl>
                                        <p:attrNameLst>
                                          <p:attrName>fill.type</p:attrName>
                                        </p:attrNameLst>
                                      </p:cBhvr>
                                      <p:to>
                                        <p:strVal val="solid"/>
                                      </p:to>
                                    </p:set>
                                  </p:childTnLst>
                                </p:cTn>
                              </p:par>
                            </p:childTnLst>
                          </p:cTn>
                        </p:par>
                        <p:par>
                          <p:cTn id="10" fill="hold" nodeType="afterGroup">
                            <p:stCondLst>
                              <p:cond delay="640"/>
                            </p:stCondLst>
                            <p:childTnLst>
                              <p:par>
                                <p:cTn id="11" presetID="2" presetClass="entr" presetSubtype="9" fill="hold" nodeType="after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additive="base">
                                        <p:cTn id="13" dur="500" fill="hold"/>
                                        <p:tgtEl>
                                          <p:spTgt spid="62471"/>
                                        </p:tgtEl>
                                        <p:attrNameLst>
                                          <p:attrName>ppt_x</p:attrName>
                                        </p:attrNameLst>
                                      </p:cBhvr>
                                      <p:tavLst>
                                        <p:tav tm="0">
                                          <p:val>
                                            <p:strVal val="0-#ppt_w/2"/>
                                          </p:val>
                                        </p:tav>
                                        <p:tav tm="100000">
                                          <p:val>
                                            <p:strVal val="#ppt_x"/>
                                          </p:val>
                                        </p:tav>
                                      </p:tavLst>
                                    </p:anim>
                                    <p:anim calcmode="lin" valueType="num">
                                      <p:cBhvr additive="base">
                                        <p:cTn id="14" dur="500" fill="hold"/>
                                        <p:tgtEl>
                                          <p:spTgt spid="62471"/>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140"/>
                            </p:stCondLst>
                            <p:childTnLst>
                              <p:par>
                                <p:cTn id="16" presetID="2" presetClass="entr" presetSubtype="3" fill="hold" nodeType="afterEffect">
                                  <p:stCondLst>
                                    <p:cond delay="0"/>
                                  </p:stCondLst>
                                  <p:childTnLst>
                                    <p:set>
                                      <p:cBhvr>
                                        <p:cTn id="17" dur="1" fill="hold">
                                          <p:stCondLst>
                                            <p:cond delay="0"/>
                                          </p:stCondLst>
                                        </p:cTn>
                                        <p:tgtEl>
                                          <p:spTgt spid="62477"/>
                                        </p:tgtEl>
                                        <p:attrNameLst>
                                          <p:attrName>style.visibility</p:attrName>
                                        </p:attrNameLst>
                                      </p:cBhvr>
                                      <p:to>
                                        <p:strVal val="visible"/>
                                      </p:to>
                                    </p:set>
                                    <p:anim calcmode="lin" valueType="num">
                                      <p:cBhvr additive="base">
                                        <p:cTn id="18" dur="500" fill="hold"/>
                                        <p:tgtEl>
                                          <p:spTgt spid="62477"/>
                                        </p:tgtEl>
                                        <p:attrNameLst>
                                          <p:attrName>ppt_x</p:attrName>
                                        </p:attrNameLst>
                                      </p:cBhvr>
                                      <p:tavLst>
                                        <p:tav tm="0">
                                          <p:val>
                                            <p:strVal val="1+#ppt_w/2"/>
                                          </p:val>
                                        </p:tav>
                                        <p:tav tm="100000">
                                          <p:val>
                                            <p:strVal val="#ppt_x"/>
                                          </p:val>
                                        </p:tav>
                                      </p:tavLst>
                                    </p:anim>
                                    <p:anim calcmode="lin" valueType="num">
                                      <p:cBhvr additive="base">
                                        <p:cTn id="19" dur="500" fill="hold"/>
                                        <p:tgtEl>
                                          <p:spTgt spid="62477"/>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640"/>
                            </p:stCondLst>
                            <p:childTnLst>
                              <p:par>
                                <p:cTn id="21" presetID="2" presetClass="entr" presetSubtype="12" fill="hold" nodeType="afterEffect">
                                  <p:stCondLst>
                                    <p:cond delay="0"/>
                                  </p:stCondLst>
                                  <p:childTnLst>
                                    <p:set>
                                      <p:cBhvr>
                                        <p:cTn id="22" dur="1" fill="hold">
                                          <p:stCondLst>
                                            <p:cond delay="0"/>
                                          </p:stCondLst>
                                        </p:cTn>
                                        <p:tgtEl>
                                          <p:spTgt spid="62473"/>
                                        </p:tgtEl>
                                        <p:attrNameLst>
                                          <p:attrName>style.visibility</p:attrName>
                                        </p:attrNameLst>
                                      </p:cBhvr>
                                      <p:to>
                                        <p:strVal val="visible"/>
                                      </p:to>
                                    </p:set>
                                    <p:anim calcmode="lin" valueType="num">
                                      <p:cBhvr additive="base">
                                        <p:cTn id="23" dur="500" fill="hold"/>
                                        <p:tgtEl>
                                          <p:spTgt spid="62473"/>
                                        </p:tgtEl>
                                        <p:attrNameLst>
                                          <p:attrName>ppt_x</p:attrName>
                                        </p:attrNameLst>
                                      </p:cBhvr>
                                      <p:tavLst>
                                        <p:tav tm="0">
                                          <p:val>
                                            <p:strVal val="0-#ppt_w/2"/>
                                          </p:val>
                                        </p:tav>
                                        <p:tav tm="100000">
                                          <p:val>
                                            <p:strVal val="#ppt_x"/>
                                          </p:val>
                                        </p:tav>
                                      </p:tavLst>
                                    </p:anim>
                                    <p:anim calcmode="lin" valueType="num">
                                      <p:cBhvr additive="base">
                                        <p:cTn id="24" dur="500" fill="hold"/>
                                        <p:tgtEl>
                                          <p:spTgt spid="62473"/>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140"/>
                            </p:stCondLst>
                            <p:childTnLst>
                              <p:par>
                                <p:cTn id="26" presetID="2" presetClass="entr" presetSubtype="6" fill="hold" nodeType="afterEffect">
                                  <p:stCondLst>
                                    <p:cond delay="0"/>
                                  </p:stCondLst>
                                  <p:childTnLst>
                                    <p:set>
                                      <p:cBhvr>
                                        <p:cTn id="27" dur="1" fill="hold">
                                          <p:stCondLst>
                                            <p:cond delay="0"/>
                                          </p:stCondLst>
                                        </p:cTn>
                                        <p:tgtEl>
                                          <p:spTgt spid="62474"/>
                                        </p:tgtEl>
                                        <p:attrNameLst>
                                          <p:attrName>style.visibility</p:attrName>
                                        </p:attrNameLst>
                                      </p:cBhvr>
                                      <p:to>
                                        <p:strVal val="visible"/>
                                      </p:to>
                                    </p:set>
                                    <p:anim calcmode="lin" valueType="num">
                                      <p:cBhvr additive="base">
                                        <p:cTn id="28" dur="500" fill="hold"/>
                                        <p:tgtEl>
                                          <p:spTgt spid="62474"/>
                                        </p:tgtEl>
                                        <p:attrNameLst>
                                          <p:attrName>ppt_x</p:attrName>
                                        </p:attrNameLst>
                                      </p:cBhvr>
                                      <p:tavLst>
                                        <p:tav tm="0">
                                          <p:val>
                                            <p:strVal val="1+#ppt_w/2"/>
                                          </p:val>
                                        </p:tav>
                                        <p:tav tm="100000">
                                          <p:val>
                                            <p:strVal val="#ppt_x"/>
                                          </p:val>
                                        </p:tav>
                                      </p:tavLst>
                                    </p:anim>
                                    <p:anim calcmode="lin" valueType="num">
                                      <p:cBhvr additive="base">
                                        <p:cTn id="29" dur="500" fill="hold"/>
                                        <p:tgtEl>
                                          <p:spTgt spid="62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ru-RU" sz="2800" smtClean="0"/>
              <a:t>50</a:t>
            </a:r>
            <a:r>
              <a:rPr lang="en-GB" sz="2800" smtClean="0"/>
              <a:t> years of training specialists for the WMO</a:t>
            </a:r>
            <a:r>
              <a:rPr lang="ru-RU" sz="3600" smtClean="0"/>
              <a:t> </a:t>
            </a:r>
          </a:p>
        </p:txBody>
      </p:sp>
      <p:pic>
        <p:nvPicPr>
          <p:cNvPr id="63492" name="Picture 4" descr="wmo_logo_for_image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66950" y="1422400"/>
            <a:ext cx="4752975" cy="4383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3490"/>
                                        </p:tgtEl>
                                        <p:attrNameLst>
                                          <p:attrName>style.visibility</p:attrName>
                                        </p:attrNameLst>
                                      </p:cBhvr>
                                      <p:to>
                                        <p:strVal val="visible"/>
                                      </p:to>
                                    </p:set>
                                    <p:anim calcmode="discrete" valueType="clr">
                                      <p:cBhvr override="childStyle">
                                        <p:cTn id="7" dur="80"/>
                                        <p:tgtEl>
                                          <p:spTgt spid="634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490"/>
                                        </p:tgtEl>
                                        <p:attrNameLst>
                                          <p:attrName>fillcolor</p:attrName>
                                        </p:attrNameLst>
                                      </p:cBhvr>
                                      <p:tavLst>
                                        <p:tav tm="0">
                                          <p:val>
                                            <p:clrVal>
                                              <a:schemeClr val="accent2"/>
                                            </p:clrVal>
                                          </p:val>
                                        </p:tav>
                                        <p:tav tm="50000">
                                          <p:val>
                                            <p:clrVal>
                                              <a:schemeClr val="hlink"/>
                                            </p:clrVal>
                                          </p:val>
                                        </p:tav>
                                      </p:tavLst>
                                    </p:anim>
                                    <p:set>
                                      <p:cBhvr>
                                        <p:cTn id="9" dur="80"/>
                                        <p:tgtEl>
                                          <p:spTgt spid="63490"/>
                                        </p:tgtEl>
                                        <p:attrNameLst>
                                          <p:attrName>fill.type</p:attrName>
                                        </p:attrNameLst>
                                      </p:cBhvr>
                                      <p:to>
                                        <p:strVal val="solid"/>
                                      </p:to>
                                    </p:set>
                                  </p:childTnLst>
                                </p:cTn>
                              </p:par>
                            </p:childTnLst>
                          </p:cTn>
                        </p:par>
                        <p:par>
                          <p:cTn id="10" fill="hold" nodeType="afterGroup">
                            <p:stCondLst>
                              <p:cond delay="1520"/>
                            </p:stCondLst>
                            <p:childTnLst>
                              <p:par>
                                <p:cTn id="11" presetID="6" presetClass="emph" presetSubtype="0" fill="hold" nodeType="afterEffect">
                                  <p:stCondLst>
                                    <p:cond delay="0"/>
                                  </p:stCondLst>
                                  <p:childTnLst>
                                    <p:animScale>
                                      <p:cBhvr>
                                        <p:cTn id="12" dur="2000" fill="hold"/>
                                        <p:tgtEl>
                                          <p:spTgt spid="63492"/>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p:txBody>
          <a:bodyPr/>
          <a:lstStyle/>
          <a:p>
            <a:pPr eaLnBrk="1" hangingPunct="1"/>
            <a:r>
              <a:rPr lang="en-GB" b="1" smtClean="0">
                <a:solidFill>
                  <a:schemeClr val="tx2"/>
                </a:solidFill>
              </a:rPr>
              <a:t>Since 1957 the University has provided training for more than 1600 specialists form more than 70 countries</a:t>
            </a:r>
            <a:endParaRPr lang="ru-RU" b="1" smtClean="0">
              <a:solidFill>
                <a:schemeClr val="tx2"/>
              </a:solidFill>
            </a:endParaRPr>
          </a:p>
        </p:txBody>
      </p:sp>
      <p:sp>
        <p:nvSpPr>
          <p:cNvPr id="71684" name="Rectangle 4"/>
          <p:cNvSpPr>
            <a:spLocks noGrp="1" noChangeArrowheads="1"/>
          </p:cNvSpPr>
          <p:nvPr>
            <p:ph type="title"/>
          </p:nvPr>
        </p:nvSpPr>
        <p:spPr/>
        <p:txBody>
          <a:bodyPr/>
          <a:lstStyle/>
          <a:p>
            <a:pPr eaLnBrk="1" hangingPunct="1"/>
            <a:r>
              <a:rPr lang="en-US" sz="2800" smtClean="0"/>
              <a:t>Odessa State Environmental University</a:t>
            </a:r>
            <a:endParaRPr lang="ru-RU" sz="2800" smtClean="0"/>
          </a:p>
        </p:txBody>
      </p:sp>
      <p:sp>
        <p:nvSpPr>
          <p:cNvPr id="71685" name="AutoShape 5"/>
          <p:cNvSpPr>
            <a:spLocks noChangeArrowheads="1"/>
          </p:cNvSpPr>
          <p:nvPr/>
        </p:nvSpPr>
        <p:spPr bwMode="invGray">
          <a:xfrm>
            <a:off x="3132138" y="2924175"/>
            <a:ext cx="2952750" cy="720725"/>
          </a:xfrm>
          <a:prstGeom prst="downArrow">
            <a:avLst>
              <a:gd name="adj1" fmla="val 67093"/>
              <a:gd name="adj2" fmla="val 64051"/>
            </a:avLst>
          </a:prstGeom>
          <a:gradFill rotWithShape="1">
            <a:gsLst>
              <a:gs pos="0">
                <a:schemeClr val="tx2">
                  <a:gamma/>
                  <a:tint val="63529"/>
                  <a:invGamma/>
                  <a:alpha val="12000"/>
                </a:schemeClr>
              </a:gs>
              <a:gs pos="100000">
                <a:schemeClr val="tx2"/>
              </a:gs>
            </a:gsLst>
            <a:lin ang="5400000" scaled="1"/>
          </a:gradFill>
          <a:ln w="9525">
            <a:noFill/>
            <a:miter lim="800000"/>
            <a:headEnd/>
            <a:tailEnd/>
          </a:ln>
          <a:effectLst/>
        </p:spPr>
        <p:txBody>
          <a:bodyPr wrap="none" anchor="ctr"/>
          <a:lstStyle/>
          <a:p>
            <a:pPr>
              <a:defRPr/>
            </a:pPr>
            <a:endParaRPr lang="ru-RU"/>
          </a:p>
        </p:txBody>
      </p:sp>
      <p:sp>
        <p:nvSpPr>
          <p:cNvPr id="71686" name="AutoShape 6"/>
          <p:cNvSpPr>
            <a:spLocks noChangeArrowheads="1"/>
          </p:cNvSpPr>
          <p:nvPr/>
        </p:nvSpPr>
        <p:spPr bwMode="blackWhite">
          <a:xfrm>
            <a:off x="468313" y="4221163"/>
            <a:ext cx="8135937" cy="990600"/>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400" b="1"/>
              <a:t>Including Circa 150 Candidates and Doctors of Science</a:t>
            </a:r>
            <a:endParaRPr lang="en-US" sz="2400" b="1"/>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684"/>
                                        </p:tgtEl>
                                        <p:attrNameLst>
                                          <p:attrName>style.visibility</p:attrName>
                                        </p:attrNameLst>
                                      </p:cBhvr>
                                      <p:to>
                                        <p:strVal val="visible"/>
                                      </p:to>
                                    </p:set>
                                    <p:anim calcmode="discrete" valueType="clr">
                                      <p:cBhvr override="childStyle">
                                        <p:cTn id="7" dur="80"/>
                                        <p:tgtEl>
                                          <p:spTgt spid="716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4"/>
                                        </p:tgtEl>
                                        <p:attrNameLst>
                                          <p:attrName>fillcolor</p:attrName>
                                        </p:attrNameLst>
                                      </p:cBhvr>
                                      <p:tavLst>
                                        <p:tav tm="0">
                                          <p:val>
                                            <p:clrVal>
                                              <a:schemeClr val="accent2"/>
                                            </p:clrVal>
                                          </p:val>
                                        </p:tav>
                                        <p:tav tm="50000">
                                          <p:val>
                                            <p:clrVal>
                                              <a:schemeClr val="hlink"/>
                                            </p:clrVal>
                                          </p:val>
                                        </p:tav>
                                      </p:tavLst>
                                    </p:anim>
                                    <p:set>
                                      <p:cBhvr>
                                        <p:cTn id="9" dur="80"/>
                                        <p:tgtEl>
                                          <p:spTgt spid="71684"/>
                                        </p:tgtEl>
                                        <p:attrNameLst>
                                          <p:attrName>fill.type</p:attrName>
                                        </p:attrNameLst>
                                      </p:cBhvr>
                                      <p:to>
                                        <p:strVal val="solid"/>
                                      </p:to>
                                    </p:set>
                                  </p:childTnLst>
                                </p:cTn>
                              </p:par>
                            </p:childTnLst>
                          </p:cTn>
                        </p:par>
                        <p:par>
                          <p:cTn id="10" fill="hold" nodeType="afterGroup">
                            <p:stCondLst>
                              <p:cond delay="1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1683">
                                            <p:txEl>
                                              <p:pRg st="0" end="0"/>
                                            </p:txEl>
                                          </p:spTgt>
                                        </p:tgtEl>
                                        <p:attrNameLst>
                                          <p:attrName>style.visibility</p:attrName>
                                        </p:attrNameLst>
                                      </p:cBhvr>
                                      <p:to>
                                        <p:strVal val="visible"/>
                                      </p:to>
                                    </p:set>
                                    <p:anim calcmode="discrete" valueType="clr">
                                      <p:cBhvr override="childStyle">
                                        <p:cTn id="13" dur="50"/>
                                        <p:tgtEl>
                                          <p:spTgt spid="716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
                                        <p:tgtEl>
                                          <p:spTgt spid="71683">
                                            <p:txEl>
                                              <p:pRg st="0" end="0"/>
                                            </p:txEl>
                                          </p:spTgt>
                                        </p:tgtEl>
                                        <p:attrNameLst>
                                          <p:attrName>fillcolor</p:attrName>
                                        </p:attrNameLst>
                                      </p:cBhvr>
                                      <p:tavLst>
                                        <p:tav tm="0">
                                          <p:val>
                                            <p:clrVal>
                                              <a:schemeClr val="accent2"/>
                                            </p:clrVal>
                                          </p:val>
                                        </p:tav>
                                        <p:tav tm="50000">
                                          <p:val>
                                            <p:clrVal>
                                              <a:schemeClr val="hlink"/>
                                            </p:clrVal>
                                          </p:val>
                                        </p:tav>
                                      </p:tavLst>
                                    </p:anim>
                                    <p:set>
                                      <p:cBhvr>
                                        <p:cTn id="15" dur="50"/>
                                        <p:tgtEl>
                                          <p:spTgt spid="71683">
                                            <p:txEl>
                                              <p:pRg st="0" end="0"/>
                                            </p:txEl>
                                          </p:spTgt>
                                        </p:tgtEl>
                                        <p:attrNameLst>
                                          <p:attrName>fill.type</p:attrName>
                                        </p:attrNameLst>
                                      </p:cBhvr>
                                      <p:to>
                                        <p:strVal val="solid"/>
                                      </p:to>
                                    </p:set>
                                  </p:childTnLst>
                                </p:cTn>
                              </p:par>
                            </p:childTnLst>
                          </p:cTn>
                        </p:par>
                        <p:par>
                          <p:cTn id="16" fill="hold" nodeType="afterGroup">
                            <p:stCondLst>
                              <p:cond delay="3675"/>
                            </p:stCondLst>
                            <p:childTnLst>
                              <p:par>
                                <p:cTn id="17" presetID="47" presetClass="entr" presetSubtype="0" fill="hold" grpId="0" nodeType="afterEffect">
                                  <p:stCondLst>
                                    <p:cond delay="0"/>
                                  </p:stCondLst>
                                  <p:childTnLst>
                                    <p:set>
                                      <p:cBhvr>
                                        <p:cTn id="18" dur="1" fill="hold">
                                          <p:stCondLst>
                                            <p:cond delay="0"/>
                                          </p:stCondLst>
                                        </p:cTn>
                                        <p:tgtEl>
                                          <p:spTgt spid="71685"/>
                                        </p:tgtEl>
                                        <p:attrNameLst>
                                          <p:attrName>style.visibility</p:attrName>
                                        </p:attrNameLst>
                                      </p:cBhvr>
                                      <p:to>
                                        <p:strVal val="visible"/>
                                      </p:to>
                                    </p:set>
                                    <p:animEffect transition="in" filter="fade">
                                      <p:cBhvr>
                                        <p:cTn id="19" dur="1000"/>
                                        <p:tgtEl>
                                          <p:spTgt spid="71685"/>
                                        </p:tgtEl>
                                      </p:cBhvr>
                                    </p:animEffect>
                                    <p:anim calcmode="lin" valueType="num">
                                      <p:cBhvr>
                                        <p:cTn id="20" dur="1000" fill="hold"/>
                                        <p:tgtEl>
                                          <p:spTgt spid="71685"/>
                                        </p:tgtEl>
                                        <p:attrNameLst>
                                          <p:attrName>ppt_x</p:attrName>
                                        </p:attrNameLst>
                                      </p:cBhvr>
                                      <p:tavLst>
                                        <p:tav tm="0">
                                          <p:val>
                                            <p:strVal val="#ppt_x"/>
                                          </p:val>
                                        </p:tav>
                                        <p:tav tm="100000">
                                          <p:val>
                                            <p:strVal val="#ppt_x"/>
                                          </p:val>
                                        </p:tav>
                                      </p:tavLst>
                                    </p:anim>
                                    <p:anim calcmode="lin" valueType="num">
                                      <p:cBhvr>
                                        <p:cTn id="21" dur="1000" fill="hold"/>
                                        <p:tgtEl>
                                          <p:spTgt spid="7168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675"/>
                            </p:stCondLst>
                            <p:childTnLst>
                              <p:par>
                                <p:cTn id="23" presetID="14" presetClass="entr" presetSubtype="10" fill="hold" grpId="0" nodeType="afterEffect">
                                  <p:stCondLst>
                                    <p:cond delay="0"/>
                                  </p:stCondLst>
                                  <p:childTnLst>
                                    <p:set>
                                      <p:cBhvr>
                                        <p:cTn id="24" dur="1" fill="hold">
                                          <p:stCondLst>
                                            <p:cond delay="0"/>
                                          </p:stCondLst>
                                        </p:cTn>
                                        <p:tgtEl>
                                          <p:spTgt spid="71686"/>
                                        </p:tgtEl>
                                        <p:attrNameLst>
                                          <p:attrName>style.visibility</p:attrName>
                                        </p:attrNameLst>
                                      </p:cBhvr>
                                      <p:to>
                                        <p:strVal val="visible"/>
                                      </p:to>
                                    </p:set>
                                    <p:animEffect transition="in" filter="randombar(horizontal)">
                                      <p:cBhvr>
                                        <p:cTn id="25"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4" grpId="0"/>
      <p:bldP spid="71685" grpId="0" animBg="1"/>
      <p:bldP spid="716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Ekolog 004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9810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Ekolog 015_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385445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Ekolog 022_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860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8" descr="Ekolog 030_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97313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Rectangle 9"/>
          <p:cNvSpPr>
            <a:spLocks noChangeArrowheads="1"/>
          </p:cNvSpPr>
          <p:nvPr/>
        </p:nvSpPr>
        <p:spPr bwMode="white">
          <a:xfrm>
            <a:off x="673100" y="273050"/>
            <a:ext cx="8229600" cy="563563"/>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a:solidFill>
                  <a:schemeClr val="tx2"/>
                </a:solidFill>
              </a:rPr>
              <a:t>Odessa State Environmental University</a:t>
            </a:r>
            <a:endParaRPr lang="ru-RU" sz="2800" b="1">
              <a:solidFill>
                <a:schemeClr val="tx2"/>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5545"/>
                                        </p:tgtEl>
                                        <p:attrNameLst>
                                          <p:attrName>style.visibility</p:attrName>
                                        </p:attrNameLst>
                                      </p:cBhvr>
                                      <p:to>
                                        <p:strVal val="visible"/>
                                      </p:to>
                                    </p:set>
                                    <p:anim calcmode="discrete" valueType="clr">
                                      <p:cBhvr override="childStyle">
                                        <p:cTn id="7" dur="80"/>
                                        <p:tgtEl>
                                          <p:spTgt spid="655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45"/>
                                        </p:tgtEl>
                                        <p:attrNameLst>
                                          <p:attrName>fillcolor</p:attrName>
                                        </p:attrNameLst>
                                      </p:cBhvr>
                                      <p:tavLst>
                                        <p:tav tm="0">
                                          <p:val>
                                            <p:clrVal>
                                              <a:schemeClr val="accent2"/>
                                            </p:clrVal>
                                          </p:val>
                                        </p:tav>
                                        <p:tav tm="50000">
                                          <p:val>
                                            <p:clrVal>
                                              <a:schemeClr val="hlink"/>
                                            </p:clrVal>
                                          </p:val>
                                        </p:tav>
                                      </p:tavLst>
                                    </p:anim>
                                    <p:set>
                                      <p:cBhvr>
                                        <p:cTn id="9" dur="80"/>
                                        <p:tgtEl>
                                          <p:spTgt spid="65545"/>
                                        </p:tgtEl>
                                        <p:attrNameLst>
                                          <p:attrName>fill.type</p:attrName>
                                        </p:attrNameLst>
                                      </p:cBhvr>
                                      <p:to>
                                        <p:strVal val="solid"/>
                                      </p:to>
                                    </p:set>
                                  </p:childTnLst>
                                </p:cTn>
                              </p:par>
                            </p:childTnLst>
                          </p:cTn>
                        </p:par>
                        <p:par>
                          <p:cTn id="10" fill="hold" nodeType="afterGroup">
                            <p:stCondLst>
                              <p:cond delay="1400"/>
                            </p:stCondLst>
                            <p:childTnLst>
                              <p:par>
                                <p:cTn id="11" presetID="2" presetClass="entr" presetSubtype="8" fill="hold" nodeType="afterEffect">
                                  <p:stCondLst>
                                    <p:cond delay="0"/>
                                  </p:stCondLst>
                                  <p:childTnLst>
                                    <p:set>
                                      <p:cBhvr>
                                        <p:cTn id="12" dur="1" fill="hold">
                                          <p:stCondLst>
                                            <p:cond delay="0"/>
                                          </p:stCondLst>
                                        </p:cTn>
                                        <p:tgtEl>
                                          <p:spTgt spid="65541"/>
                                        </p:tgtEl>
                                        <p:attrNameLst>
                                          <p:attrName>style.visibility</p:attrName>
                                        </p:attrNameLst>
                                      </p:cBhvr>
                                      <p:to>
                                        <p:strVal val="visible"/>
                                      </p:to>
                                    </p:set>
                                    <p:anim calcmode="lin" valueType="num">
                                      <p:cBhvr additive="base">
                                        <p:cTn id="13" dur="500" fill="hold"/>
                                        <p:tgtEl>
                                          <p:spTgt spid="65541"/>
                                        </p:tgtEl>
                                        <p:attrNameLst>
                                          <p:attrName>ppt_x</p:attrName>
                                        </p:attrNameLst>
                                      </p:cBhvr>
                                      <p:tavLst>
                                        <p:tav tm="0">
                                          <p:val>
                                            <p:strVal val="0-#ppt_w/2"/>
                                          </p:val>
                                        </p:tav>
                                        <p:tav tm="100000">
                                          <p:val>
                                            <p:strVal val="#ppt_x"/>
                                          </p:val>
                                        </p:tav>
                                      </p:tavLst>
                                    </p:anim>
                                    <p:anim calcmode="lin" valueType="num">
                                      <p:cBhvr additive="base">
                                        <p:cTn id="14" dur="500" fill="hold"/>
                                        <p:tgtEl>
                                          <p:spTgt spid="6554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900"/>
                            </p:stCondLst>
                            <p:childTnLst>
                              <p:par>
                                <p:cTn id="16" presetID="2" presetClass="entr" presetSubtype="2" fill="hold" nodeType="afterEffect">
                                  <p:stCondLst>
                                    <p:cond delay="0"/>
                                  </p:stCondLst>
                                  <p:childTnLst>
                                    <p:set>
                                      <p:cBhvr>
                                        <p:cTn id="17" dur="1" fill="hold">
                                          <p:stCondLst>
                                            <p:cond delay="0"/>
                                          </p:stCondLst>
                                        </p:cTn>
                                        <p:tgtEl>
                                          <p:spTgt spid="65544"/>
                                        </p:tgtEl>
                                        <p:attrNameLst>
                                          <p:attrName>style.visibility</p:attrName>
                                        </p:attrNameLst>
                                      </p:cBhvr>
                                      <p:to>
                                        <p:strVal val="visible"/>
                                      </p:to>
                                    </p:set>
                                    <p:anim calcmode="lin" valueType="num">
                                      <p:cBhvr additive="base">
                                        <p:cTn id="18" dur="500" fill="hold"/>
                                        <p:tgtEl>
                                          <p:spTgt spid="65544"/>
                                        </p:tgtEl>
                                        <p:attrNameLst>
                                          <p:attrName>ppt_x</p:attrName>
                                        </p:attrNameLst>
                                      </p:cBhvr>
                                      <p:tavLst>
                                        <p:tav tm="0">
                                          <p:val>
                                            <p:strVal val="1+#ppt_w/2"/>
                                          </p:val>
                                        </p:tav>
                                        <p:tav tm="100000">
                                          <p:val>
                                            <p:strVal val="#ppt_x"/>
                                          </p:val>
                                        </p:tav>
                                      </p:tavLst>
                                    </p:anim>
                                    <p:anim calcmode="lin" valueType="num">
                                      <p:cBhvr additive="base">
                                        <p:cTn id="19" dur="500" fill="hold"/>
                                        <p:tgtEl>
                                          <p:spTgt spid="6554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400"/>
                            </p:stCondLst>
                            <p:childTnLst>
                              <p:par>
                                <p:cTn id="21" presetID="2" presetClass="entr" presetSubtype="8" fill="hold" nodeType="afterEffect">
                                  <p:stCondLst>
                                    <p:cond delay="0"/>
                                  </p:stCondLst>
                                  <p:childTnLst>
                                    <p:set>
                                      <p:cBhvr>
                                        <p:cTn id="22" dur="1" fill="hold">
                                          <p:stCondLst>
                                            <p:cond delay="0"/>
                                          </p:stCondLst>
                                        </p:cTn>
                                        <p:tgtEl>
                                          <p:spTgt spid="65542"/>
                                        </p:tgtEl>
                                        <p:attrNameLst>
                                          <p:attrName>style.visibility</p:attrName>
                                        </p:attrNameLst>
                                      </p:cBhvr>
                                      <p:to>
                                        <p:strVal val="visible"/>
                                      </p:to>
                                    </p:set>
                                    <p:anim calcmode="lin" valueType="num">
                                      <p:cBhvr additive="base">
                                        <p:cTn id="23" dur="500" fill="hold"/>
                                        <p:tgtEl>
                                          <p:spTgt spid="65542"/>
                                        </p:tgtEl>
                                        <p:attrNameLst>
                                          <p:attrName>ppt_x</p:attrName>
                                        </p:attrNameLst>
                                      </p:cBhvr>
                                      <p:tavLst>
                                        <p:tav tm="0">
                                          <p:val>
                                            <p:strVal val="0-#ppt_w/2"/>
                                          </p:val>
                                        </p:tav>
                                        <p:tav tm="100000">
                                          <p:val>
                                            <p:strVal val="#ppt_x"/>
                                          </p:val>
                                        </p:tav>
                                      </p:tavLst>
                                    </p:anim>
                                    <p:anim calcmode="lin" valueType="num">
                                      <p:cBhvr additive="base">
                                        <p:cTn id="24" dur="500" fill="hold"/>
                                        <p:tgtEl>
                                          <p:spTgt spid="6554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900"/>
                            </p:stCondLst>
                            <p:childTnLst>
                              <p:par>
                                <p:cTn id="26" presetID="2" presetClass="entr" presetSubtype="2" fill="hold" nodeType="afterEffect">
                                  <p:stCondLst>
                                    <p:cond delay="0"/>
                                  </p:stCondLst>
                                  <p:childTnLst>
                                    <p:set>
                                      <p:cBhvr>
                                        <p:cTn id="27" dur="1" fill="hold">
                                          <p:stCondLst>
                                            <p:cond delay="0"/>
                                          </p:stCondLst>
                                        </p:cTn>
                                        <p:tgtEl>
                                          <p:spTgt spid="65543"/>
                                        </p:tgtEl>
                                        <p:attrNameLst>
                                          <p:attrName>style.visibility</p:attrName>
                                        </p:attrNameLst>
                                      </p:cBhvr>
                                      <p:to>
                                        <p:strVal val="visible"/>
                                      </p:to>
                                    </p:set>
                                    <p:anim calcmode="lin" valueType="num">
                                      <p:cBhvr additive="base">
                                        <p:cTn id="28" dur="500" fill="hold"/>
                                        <p:tgtEl>
                                          <p:spTgt spid="65543"/>
                                        </p:tgtEl>
                                        <p:attrNameLst>
                                          <p:attrName>ppt_x</p:attrName>
                                        </p:attrNameLst>
                                      </p:cBhvr>
                                      <p:tavLst>
                                        <p:tav tm="0">
                                          <p:val>
                                            <p:strVal val="1+#ppt_w/2"/>
                                          </p:val>
                                        </p:tav>
                                        <p:tav tm="100000">
                                          <p:val>
                                            <p:strVal val="#ppt_x"/>
                                          </p:val>
                                        </p:tav>
                                      </p:tavLst>
                                    </p:anim>
                                    <p:anim calcmode="lin" valueType="num">
                                      <p:cBhvr additive="base">
                                        <p:cTn id="29" dur="500" fill="hold"/>
                                        <p:tgtEl>
                                          <p:spTgt spid="655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0" name="Picture 6" descr="G:\DCIM\100NIKON\DSCN0773.JPG"/>
          <p:cNvPicPr>
            <a:picLocks noChangeAspect="1" noChangeArrowheads="1"/>
          </p:cNvPicPr>
          <p:nvPr/>
        </p:nvPicPr>
        <p:blipFill>
          <a:blip r:embed="rId3" cstate="print"/>
          <a:srcRect/>
          <a:stretch>
            <a:fillRect/>
          </a:stretch>
        </p:blipFill>
        <p:spPr bwMode="auto">
          <a:xfrm>
            <a:off x="428596" y="738601"/>
            <a:ext cx="8159753" cy="6119399"/>
          </a:xfrm>
          <a:prstGeom prst="rect">
            <a:avLst/>
          </a:prstGeom>
          <a:ln>
            <a:noFill/>
          </a:ln>
          <a:effectLst>
            <a:softEdge rad="112500"/>
          </a:effectLst>
        </p:spPr>
      </p:pic>
      <p:sp>
        <p:nvSpPr>
          <p:cNvPr id="72706" name="Rectangle 2"/>
          <p:cNvSpPr>
            <a:spLocks noGrp="1" noChangeArrowheads="1"/>
          </p:cNvSpPr>
          <p:nvPr>
            <p:ph type="title"/>
          </p:nvPr>
        </p:nvSpPr>
        <p:spPr/>
        <p:txBody>
          <a:bodyPr/>
          <a:lstStyle/>
          <a:p>
            <a:pPr eaLnBrk="1" hangingPunct="1"/>
            <a:r>
              <a:rPr lang="en-GB" sz="2800" smtClean="0"/>
              <a:t>Odessa State Environmental University</a:t>
            </a:r>
            <a:r>
              <a:rPr lang="ru-RU" sz="3600" smtClean="0"/>
              <a:t> </a:t>
            </a:r>
          </a:p>
        </p:txBody>
      </p:sp>
      <p:sp>
        <p:nvSpPr>
          <p:cNvPr id="72709" name="Rectangle 5"/>
          <p:cNvSpPr>
            <a:spLocks noChangeArrowheads="1"/>
          </p:cNvSpPr>
          <p:nvPr/>
        </p:nvSpPr>
        <p:spPr bwMode="white">
          <a:xfrm>
            <a:off x="539750" y="3429000"/>
            <a:ext cx="8229600" cy="563563"/>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200" b="1">
                <a:solidFill>
                  <a:schemeClr val="tx2"/>
                </a:solidFill>
              </a:rPr>
              <a:t>Decree of the Cabinet of Ministers of Ukraine № 363-r of 9 August, 2001</a:t>
            </a:r>
            <a:br>
              <a:rPr lang="en-GB" sz="3200" b="1">
                <a:solidFill>
                  <a:schemeClr val="tx2"/>
                </a:solidFill>
              </a:rPr>
            </a:br>
            <a:r>
              <a:rPr lang="en-GB" sz="3200" b="1">
                <a:solidFill>
                  <a:schemeClr val="tx2"/>
                </a:solidFill>
              </a:rPr>
              <a:t>“On creation of Odessa State Environmental University on the basis of Odessa Hydrometeorological Institute”</a:t>
            </a:r>
            <a:endParaRPr lang="ru-RU" sz="3200" b="1">
              <a:solidFill>
                <a:schemeClr val="tx2"/>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2706"/>
                                        </p:tgtEl>
                                        <p:attrNameLst>
                                          <p:attrName>style.visibility</p:attrName>
                                        </p:attrNameLst>
                                      </p:cBhvr>
                                      <p:to>
                                        <p:strVal val="visible"/>
                                      </p:to>
                                    </p:set>
                                    <p:anim calcmode="discrete" valueType="clr">
                                      <p:cBhvr override="childStyle">
                                        <p:cTn id="7" dur="80"/>
                                        <p:tgtEl>
                                          <p:spTgt spid="727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706"/>
                                        </p:tgtEl>
                                        <p:attrNameLst>
                                          <p:attrName>fillcolor</p:attrName>
                                        </p:attrNameLst>
                                      </p:cBhvr>
                                      <p:tavLst>
                                        <p:tav tm="0">
                                          <p:val>
                                            <p:clrVal>
                                              <a:schemeClr val="accent2"/>
                                            </p:clrVal>
                                          </p:val>
                                        </p:tav>
                                        <p:tav tm="50000">
                                          <p:val>
                                            <p:clrVal>
                                              <a:schemeClr val="hlink"/>
                                            </p:clrVal>
                                          </p:val>
                                        </p:tav>
                                      </p:tavLst>
                                    </p:anim>
                                    <p:set>
                                      <p:cBhvr>
                                        <p:cTn id="9" dur="80"/>
                                        <p:tgtEl>
                                          <p:spTgt spid="72706"/>
                                        </p:tgtEl>
                                        <p:attrNameLst>
                                          <p:attrName>fill.type</p:attrName>
                                        </p:attrNameLst>
                                      </p:cBhvr>
                                      <p:to>
                                        <p:strVal val="solid"/>
                                      </p:to>
                                    </p:set>
                                  </p:childTnLst>
                                </p:cTn>
                              </p:par>
                            </p:childTnLst>
                          </p:cTn>
                        </p:par>
                        <p:par>
                          <p:cTn id="10" fill="hold" nodeType="afterGroup">
                            <p:stCondLst>
                              <p:cond delay="1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2709"/>
                                        </p:tgtEl>
                                        <p:attrNameLst>
                                          <p:attrName>style.visibility</p:attrName>
                                        </p:attrNameLst>
                                      </p:cBhvr>
                                      <p:to>
                                        <p:strVal val="visible"/>
                                      </p:to>
                                    </p:set>
                                    <p:anim calcmode="discrete" valueType="clr">
                                      <p:cBhvr override="childStyle">
                                        <p:cTn id="13" dur="80"/>
                                        <p:tgtEl>
                                          <p:spTgt spid="7270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2709"/>
                                        </p:tgtEl>
                                        <p:attrNameLst>
                                          <p:attrName>fillcolor</p:attrName>
                                        </p:attrNameLst>
                                      </p:cBhvr>
                                      <p:tavLst>
                                        <p:tav tm="0">
                                          <p:val>
                                            <p:clrVal>
                                              <a:schemeClr val="accent2"/>
                                            </p:clrVal>
                                          </p:val>
                                        </p:tav>
                                        <p:tav tm="50000">
                                          <p:val>
                                            <p:clrVal>
                                              <a:schemeClr val="hlink"/>
                                            </p:clrVal>
                                          </p:val>
                                        </p:tav>
                                      </p:tavLst>
                                    </p:anim>
                                    <p:set>
                                      <p:cBhvr>
                                        <p:cTn id="15" dur="80"/>
                                        <p:tgtEl>
                                          <p:spTgt spid="727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AutoShape 5"/>
          <p:cNvSpPr>
            <a:spLocks noChangeArrowheads="1"/>
          </p:cNvSpPr>
          <p:nvPr/>
        </p:nvSpPr>
        <p:spPr bwMode="gray">
          <a:xfrm>
            <a:off x="0" y="2205038"/>
            <a:ext cx="2411413" cy="4392612"/>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74" name="AutoShape 6"/>
          <p:cNvSpPr>
            <a:spLocks noChangeArrowheads="1"/>
          </p:cNvSpPr>
          <p:nvPr/>
        </p:nvSpPr>
        <p:spPr bwMode="gray">
          <a:xfrm>
            <a:off x="0" y="1989138"/>
            <a:ext cx="2843213" cy="4608512"/>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75" name="AutoShape 7"/>
          <p:cNvSpPr>
            <a:spLocks noChangeArrowheads="1"/>
          </p:cNvSpPr>
          <p:nvPr/>
        </p:nvSpPr>
        <p:spPr bwMode="gray">
          <a:xfrm>
            <a:off x="20638" y="5486400"/>
            <a:ext cx="2822575" cy="1111250"/>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76" name="AutoShape 8"/>
          <p:cNvSpPr>
            <a:spLocks noChangeArrowheads="1"/>
          </p:cNvSpPr>
          <p:nvPr/>
        </p:nvSpPr>
        <p:spPr bwMode="gray">
          <a:xfrm>
            <a:off x="20638" y="1989138"/>
            <a:ext cx="2822575" cy="1109662"/>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84" name="Text Box 16"/>
          <p:cNvSpPr txBox="1">
            <a:spLocks noChangeArrowheads="1"/>
          </p:cNvSpPr>
          <p:nvPr/>
        </p:nvSpPr>
        <p:spPr bwMode="gray">
          <a:xfrm>
            <a:off x="325438" y="2038350"/>
            <a:ext cx="28067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000000"/>
                </a:solidFill>
              </a:rPr>
              <a:t>Administrative Division</a:t>
            </a:r>
          </a:p>
          <a:p>
            <a:endParaRPr lang="en-US" sz="1600" b="1">
              <a:solidFill>
                <a:srgbClr val="000000"/>
              </a:solidFill>
            </a:endParaRPr>
          </a:p>
          <a:p>
            <a:r>
              <a:rPr lang="en-US" sz="1200">
                <a:solidFill>
                  <a:srgbClr val="000000"/>
                </a:solidFill>
              </a:rPr>
              <a:t>Accounts Department</a:t>
            </a:r>
            <a:r>
              <a:rPr lang="ru-RU" sz="1200">
                <a:solidFill>
                  <a:srgbClr val="000000"/>
                </a:solidFill>
              </a:rPr>
              <a:t> </a:t>
            </a:r>
            <a:endParaRPr lang="en-US" sz="1200">
              <a:solidFill>
                <a:srgbClr val="000000"/>
              </a:solidFill>
            </a:endParaRPr>
          </a:p>
          <a:p>
            <a:r>
              <a:rPr lang="en-US" sz="1200">
                <a:solidFill>
                  <a:srgbClr val="000000"/>
                </a:solidFill>
              </a:rPr>
              <a:t>Economic Planning Department</a:t>
            </a:r>
            <a:r>
              <a:rPr lang="ru-RU" sz="1200">
                <a:solidFill>
                  <a:srgbClr val="000000"/>
                </a:solidFill>
              </a:rPr>
              <a:t> </a:t>
            </a:r>
            <a:endParaRPr lang="en-US" sz="1200">
              <a:solidFill>
                <a:srgbClr val="000000"/>
              </a:solidFill>
            </a:endParaRPr>
          </a:p>
          <a:p>
            <a:r>
              <a:rPr lang="en-US" sz="1200">
                <a:solidFill>
                  <a:srgbClr val="000000"/>
                </a:solidFill>
              </a:rPr>
              <a:t>Personnel Department</a:t>
            </a:r>
            <a:r>
              <a:rPr lang="ru-RU" sz="1200">
                <a:solidFill>
                  <a:srgbClr val="000000"/>
                </a:solidFill>
              </a:rPr>
              <a:t> </a:t>
            </a:r>
            <a:endParaRPr lang="en-US" sz="1200">
              <a:solidFill>
                <a:srgbClr val="000000"/>
              </a:solidFill>
            </a:endParaRPr>
          </a:p>
          <a:p>
            <a:r>
              <a:rPr lang="en-US" sz="1200">
                <a:solidFill>
                  <a:srgbClr val="000000"/>
                </a:solidFill>
              </a:rPr>
              <a:t>Department of Safety of Vital Activities</a:t>
            </a:r>
          </a:p>
          <a:p>
            <a:endParaRPr lang="en-US" sz="1200">
              <a:solidFill>
                <a:srgbClr val="000000"/>
              </a:solidFill>
            </a:endParaRPr>
          </a:p>
          <a:p>
            <a:r>
              <a:rPr lang="en-US" sz="1200">
                <a:solidFill>
                  <a:srgbClr val="000000"/>
                </a:solidFill>
              </a:rPr>
              <a:t>Admissions Department</a:t>
            </a:r>
          </a:p>
          <a:p>
            <a:r>
              <a:rPr lang="en-US" sz="1200">
                <a:solidFill>
                  <a:srgbClr val="000000"/>
                </a:solidFill>
              </a:rPr>
              <a:t>Information Systems Department</a:t>
            </a:r>
          </a:p>
          <a:p>
            <a:r>
              <a:rPr lang="en-US" sz="1200">
                <a:solidFill>
                  <a:srgbClr val="000000"/>
                </a:solidFill>
              </a:rPr>
              <a:t>Foreign Relations Office</a:t>
            </a:r>
          </a:p>
          <a:p>
            <a:pPr eaLnBrk="1" hangingPunct="1"/>
            <a:r>
              <a:rPr lang="en-US" sz="1200">
                <a:solidFill>
                  <a:srgbClr val="000000"/>
                </a:solidFill>
              </a:rPr>
              <a:t>Servicing Department</a:t>
            </a:r>
          </a:p>
          <a:p>
            <a:pPr eaLnBrk="1" hangingPunct="1"/>
            <a:endParaRPr lang="en-US" sz="1200">
              <a:solidFill>
                <a:srgbClr val="000000"/>
              </a:solidFill>
            </a:endParaRPr>
          </a:p>
          <a:p>
            <a:pPr eaLnBrk="1" hangingPunct="1"/>
            <a:r>
              <a:rPr lang="en-US" sz="1200">
                <a:solidFill>
                  <a:srgbClr val="000000"/>
                </a:solidFill>
              </a:rPr>
              <a:t>Administrative Support Office</a:t>
            </a:r>
          </a:p>
          <a:p>
            <a:pPr eaLnBrk="1" hangingPunct="1"/>
            <a:r>
              <a:rPr lang="en-US" sz="1200">
                <a:solidFill>
                  <a:srgbClr val="000000"/>
                </a:solidFill>
              </a:rPr>
              <a:t>Department on Introduction</a:t>
            </a:r>
          </a:p>
          <a:p>
            <a:pPr eaLnBrk="1" hangingPunct="1"/>
            <a:r>
              <a:rPr lang="en-US" sz="1200">
                <a:solidFill>
                  <a:srgbClr val="000000"/>
                </a:solidFill>
              </a:rPr>
              <a:t>of Computer-Aided Systems</a:t>
            </a:r>
          </a:p>
          <a:p>
            <a:pPr eaLnBrk="1" hangingPunct="1"/>
            <a:r>
              <a:rPr lang="en-US" sz="1200">
                <a:solidFill>
                  <a:srgbClr val="000000"/>
                </a:solidFill>
              </a:rPr>
              <a:t>Archive</a:t>
            </a:r>
          </a:p>
          <a:p>
            <a:pPr eaLnBrk="1" hangingPunct="1"/>
            <a:r>
              <a:rPr lang="en-US" sz="1200">
                <a:solidFill>
                  <a:srgbClr val="000000"/>
                </a:solidFill>
              </a:rPr>
              <a:t>Special Office</a:t>
            </a:r>
          </a:p>
          <a:p>
            <a:pPr eaLnBrk="1" hangingPunct="1"/>
            <a:r>
              <a:rPr lang="en-US" sz="1200">
                <a:solidFill>
                  <a:srgbClr val="000000"/>
                </a:solidFill>
              </a:rPr>
              <a:t>Educational department</a:t>
            </a:r>
          </a:p>
          <a:p>
            <a:pPr eaLnBrk="1" hangingPunct="1"/>
            <a:r>
              <a:rPr lang="en-US" sz="1200">
                <a:solidFill>
                  <a:srgbClr val="000000"/>
                </a:solidFill>
              </a:rPr>
              <a:t>Department of Graduating</a:t>
            </a:r>
          </a:p>
          <a:p>
            <a:pPr eaLnBrk="1" hangingPunct="1"/>
            <a:r>
              <a:rPr lang="en-US" sz="1200">
                <a:solidFill>
                  <a:srgbClr val="000000"/>
                </a:solidFill>
              </a:rPr>
              <a:t>Students’Employment</a:t>
            </a:r>
          </a:p>
          <a:p>
            <a:pPr eaLnBrk="1" hangingPunct="1"/>
            <a:endParaRPr lang="en-US" sz="1200">
              <a:solidFill>
                <a:srgbClr val="000000"/>
              </a:solidFill>
            </a:endParaRPr>
          </a:p>
          <a:p>
            <a:pPr eaLnBrk="1" hangingPunct="1"/>
            <a:r>
              <a:rPr lang="en-US" sz="1200">
                <a:solidFill>
                  <a:srgbClr val="000000"/>
                </a:solidFill>
              </a:rPr>
              <a:t>Department of Capital</a:t>
            </a:r>
          </a:p>
          <a:p>
            <a:pPr eaLnBrk="1" hangingPunct="1"/>
            <a:r>
              <a:rPr lang="en-US" sz="1200">
                <a:solidFill>
                  <a:srgbClr val="000000"/>
                </a:solidFill>
              </a:rPr>
              <a:t>Development</a:t>
            </a:r>
            <a:endParaRPr lang="en-US" sz="1600"/>
          </a:p>
        </p:txBody>
      </p:sp>
      <p:sp>
        <p:nvSpPr>
          <p:cNvPr id="83985" name="AutoShape 17"/>
          <p:cNvSpPr>
            <a:spLocks noChangeArrowheads="1"/>
          </p:cNvSpPr>
          <p:nvPr/>
        </p:nvSpPr>
        <p:spPr bwMode="gray">
          <a:xfrm>
            <a:off x="7092950" y="2095500"/>
            <a:ext cx="2051050" cy="2557463"/>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86" name="AutoShape 18"/>
          <p:cNvSpPr>
            <a:spLocks noChangeArrowheads="1"/>
          </p:cNvSpPr>
          <p:nvPr/>
        </p:nvSpPr>
        <p:spPr bwMode="gray">
          <a:xfrm>
            <a:off x="7092950" y="1989138"/>
            <a:ext cx="2016125" cy="2549525"/>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87" name="AutoShape 19"/>
          <p:cNvSpPr>
            <a:spLocks noChangeArrowheads="1"/>
          </p:cNvSpPr>
          <p:nvPr/>
        </p:nvSpPr>
        <p:spPr bwMode="gray">
          <a:xfrm>
            <a:off x="7092950" y="3829050"/>
            <a:ext cx="2016125" cy="709613"/>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88" name="AutoShape 20"/>
          <p:cNvSpPr>
            <a:spLocks noChangeArrowheads="1"/>
          </p:cNvSpPr>
          <p:nvPr/>
        </p:nvSpPr>
        <p:spPr bwMode="gray">
          <a:xfrm>
            <a:off x="7092950" y="2011363"/>
            <a:ext cx="1944688" cy="708025"/>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96" name="Text Box 28"/>
          <p:cNvSpPr txBox="1">
            <a:spLocks noChangeArrowheads="1"/>
          </p:cNvSpPr>
          <p:nvPr/>
        </p:nvSpPr>
        <p:spPr bwMode="gray">
          <a:xfrm>
            <a:off x="7019925" y="2019300"/>
            <a:ext cx="23050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rPr>
              <a:t>Scientific Division</a:t>
            </a:r>
          </a:p>
          <a:p>
            <a:endParaRPr lang="en-US" b="1">
              <a:solidFill>
                <a:srgbClr val="000000"/>
              </a:solidFill>
            </a:endParaRPr>
          </a:p>
          <a:p>
            <a:pPr eaLnBrk="1" hangingPunct="1"/>
            <a:r>
              <a:rPr lang="en-US" sz="1200">
                <a:solidFill>
                  <a:srgbClr val="000000"/>
                </a:solidFill>
              </a:rPr>
              <a:t>Department of Post-Graduate Study</a:t>
            </a:r>
          </a:p>
          <a:p>
            <a:pPr eaLnBrk="1" hangingPunct="1"/>
            <a:r>
              <a:rPr lang="en-US" sz="1200">
                <a:solidFill>
                  <a:srgbClr val="000000"/>
                </a:solidFill>
              </a:rPr>
              <a:t>Scientific-Research Department</a:t>
            </a:r>
          </a:p>
          <a:p>
            <a:pPr eaLnBrk="1" hangingPunct="1"/>
            <a:r>
              <a:rPr lang="en-US" sz="1200">
                <a:solidFill>
                  <a:srgbClr val="000000"/>
                </a:solidFill>
              </a:rPr>
              <a:t>Problem Scientific-Reserch  Laboratories</a:t>
            </a:r>
          </a:p>
          <a:p>
            <a:pPr eaLnBrk="1" hangingPunct="1"/>
            <a:r>
              <a:rPr lang="en-US" sz="1200">
                <a:solidFill>
                  <a:srgbClr val="000000"/>
                </a:solidFill>
              </a:rPr>
              <a:t>Editorial Office</a:t>
            </a:r>
          </a:p>
          <a:p>
            <a:pPr eaLnBrk="1" hangingPunct="1"/>
            <a:r>
              <a:rPr lang="en-US" sz="1200">
                <a:solidFill>
                  <a:srgbClr val="000000"/>
                </a:solidFill>
              </a:rPr>
              <a:t>Specialized Scientific Board</a:t>
            </a:r>
          </a:p>
          <a:p>
            <a:pPr eaLnBrk="1" hangingPunct="1"/>
            <a:r>
              <a:rPr lang="en-US" sz="1200">
                <a:solidFill>
                  <a:srgbClr val="000000"/>
                </a:solidFill>
              </a:rPr>
              <a:t> for upholding PhD and</a:t>
            </a:r>
          </a:p>
          <a:p>
            <a:pPr eaLnBrk="1" hangingPunct="1"/>
            <a:r>
              <a:rPr lang="en-US" sz="1200">
                <a:solidFill>
                  <a:srgbClr val="000000"/>
                </a:solidFill>
              </a:rPr>
              <a:t>  DoctoralTheses</a:t>
            </a:r>
          </a:p>
        </p:txBody>
      </p:sp>
      <p:sp>
        <p:nvSpPr>
          <p:cNvPr id="83997" name="AutoShape 29"/>
          <p:cNvSpPr>
            <a:spLocks noChangeArrowheads="1"/>
          </p:cNvSpPr>
          <p:nvPr/>
        </p:nvSpPr>
        <p:spPr bwMode="gray">
          <a:xfrm>
            <a:off x="2847975" y="2011363"/>
            <a:ext cx="4103688" cy="4657725"/>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98" name="AutoShape 30"/>
          <p:cNvSpPr>
            <a:spLocks noChangeArrowheads="1"/>
          </p:cNvSpPr>
          <p:nvPr/>
        </p:nvSpPr>
        <p:spPr bwMode="gray">
          <a:xfrm>
            <a:off x="2881313" y="2019300"/>
            <a:ext cx="3998912" cy="4649788"/>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3999" name="AutoShape 31"/>
          <p:cNvSpPr>
            <a:spLocks noChangeArrowheads="1"/>
          </p:cNvSpPr>
          <p:nvPr/>
        </p:nvSpPr>
        <p:spPr bwMode="gray">
          <a:xfrm>
            <a:off x="2898775" y="5619750"/>
            <a:ext cx="3910013" cy="1049338"/>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00" name="AutoShape 32"/>
          <p:cNvSpPr>
            <a:spLocks noChangeArrowheads="1"/>
          </p:cNvSpPr>
          <p:nvPr/>
        </p:nvSpPr>
        <p:spPr bwMode="gray">
          <a:xfrm>
            <a:off x="2898775" y="2041525"/>
            <a:ext cx="3910013" cy="1047750"/>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07" name="Text Box 39"/>
          <p:cNvSpPr txBox="1">
            <a:spLocks noChangeArrowheads="1"/>
          </p:cNvSpPr>
          <p:nvPr/>
        </p:nvSpPr>
        <p:spPr bwMode="gray">
          <a:xfrm>
            <a:off x="2847975" y="2060575"/>
            <a:ext cx="417195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00"/>
                </a:solidFill>
              </a:rPr>
              <a:t>Division of Study</a:t>
            </a:r>
            <a:endParaRPr lang="en-US" sz="1200">
              <a:solidFill>
                <a:srgbClr val="000000"/>
              </a:solidFill>
            </a:endParaRPr>
          </a:p>
          <a:p>
            <a:pPr eaLnBrk="1" hangingPunct="1"/>
            <a:endParaRPr lang="en-US" sz="1200">
              <a:solidFill>
                <a:srgbClr val="000000"/>
              </a:solidFill>
            </a:endParaRPr>
          </a:p>
          <a:p>
            <a:pPr eaLnBrk="1" hangingPunct="1"/>
            <a:r>
              <a:rPr lang="en-US" sz="1200">
                <a:solidFill>
                  <a:srgbClr val="000000"/>
                </a:solidFill>
              </a:rPr>
              <a:t>Kherson Technical School (College) of Hydrometeorology</a:t>
            </a:r>
          </a:p>
          <a:p>
            <a:pPr eaLnBrk="1" hangingPunct="1"/>
            <a:r>
              <a:rPr lang="en-US" sz="1200">
                <a:solidFill>
                  <a:srgbClr val="000000"/>
                </a:solidFill>
              </a:rPr>
              <a:t>Kharkiv Technical School (College) of Hydrometeorology</a:t>
            </a:r>
          </a:p>
          <a:p>
            <a:pPr eaLnBrk="1" hangingPunct="1"/>
            <a:r>
              <a:rPr lang="en-US" sz="1200">
                <a:solidFill>
                  <a:srgbClr val="000000"/>
                </a:solidFill>
              </a:rPr>
              <a:t>Faculty of Environmental Control</a:t>
            </a:r>
          </a:p>
          <a:p>
            <a:pPr eaLnBrk="1" hangingPunct="1"/>
            <a:endParaRPr lang="en-US" sz="1200">
              <a:solidFill>
                <a:srgbClr val="000000"/>
              </a:solidFill>
            </a:endParaRPr>
          </a:p>
          <a:p>
            <a:pPr eaLnBrk="1" hangingPunct="1"/>
            <a:r>
              <a:rPr lang="en-US" sz="1200">
                <a:solidFill>
                  <a:srgbClr val="000000"/>
                </a:solidFill>
              </a:rPr>
              <a:t>Faculty of Environmental Science and Economics</a:t>
            </a:r>
          </a:p>
          <a:p>
            <a:pPr eaLnBrk="1" hangingPunct="1"/>
            <a:r>
              <a:rPr lang="en-US" sz="1200">
                <a:solidFill>
                  <a:srgbClr val="000000"/>
                </a:solidFill>
              </a:rPr>
              <a:t>Faculty of Computer Sciences</a:t>
            </a:r>
          </a:p>
          <a:p>
            <a:pPr eaLnBrk="1" hangingPunct="1"/>
            <a:r>
              <a:rPr lang="en-US" sz="1200">
                <a:solidFill>
                  <a:srgbClr val="000000"/>
                </a:solidFill>
              </a:rPr>
              <a:t>Faculty of Extra-mural Study and Distance Learning</a:t>
            </a:r>
          </a:p>
          <a:p>
            <a:pPr eaLnBrk="1" hangingPunct="1"/>
            <a:r>
              <a:rPr lang="en-US" sz="1200">
                <a:solidFill>
                  <a:srgbClr val="000000"/>
                </a:solidFill>
              </a:rPr>
              <a:t>Faculty of Professional Development and Retraining</a:t>
            </a:r>
          </a:p>
          <a:p>
            <a:pPr eaLnBrk="1" hangingPunct="1"/>
            <a:r>
              <a:rPr lang="en-US" sz="1200">
                <a:solidFill>
                  <a:srgbClr val="000000"/>
                </a:solidFill>
              </a:rPr>
              <a:t>Preparatory Faculty</a:t>
            </a:r>
          </a:p>
          <a:p>
            <a:pPr eaLnBrk="1" hangingPunct="1"/>
            <a:r>
              <a:rPr lang="en-US" sz="1200">
                <a:solidFill>
                  <a:srgbClr val="000000"/>
                </a:solidFill>
              </a:rPr>
              <a:t>Department of Military Training</a:t>
            </a:r>
          </a:p>
          <a:p>
            <a:pPr eaLnBrk="1" hangingPunct="1"/>
            <a:r>
              <a:rPr lang="en-US" sz="1200">
                <a:solidFill>
                  <a:srgbClr val="000000"/>
                </a:solidFill>
              </a:rPr>
              <a:t>Department for Foreign Students</a:t>
            </a:r>
          </a:p>
          <a:p>
            <a:pPr eaLnBrk="1" hangingPunct="1"/>
            <a:r>
              <a:rPr lang="en-US" sz="1200">
                <a:solidFill>
                  <a:srgbClr val="000000"/>
                </a:solidFill>
              </a:rPr>
              <a:t>Higher School and Science Libraries</a:t>
            </a:r>
          </a:p>
          <a:p>
            <a:pPr eaLnBrk="1" hangingPunct="1"/>
            <a:r>
              <a:rPr lang="en-US" sz="1200">
                <a:solidFill>
                  <a:srgbClr val="000000"/>
                </a:solidFill>
              </a:rPr>
              <a:t>Department of Teaching Methods and Systems</a:t>
            </a:r>
          </a:p>
          <a:p>
            <a:pPr eaLnBrk="1" hangingPunct="1"/>
            <a:r>
              <a:rPr lang="en-US" sz="1200">
                <a:solidFill>
                  <a:srgbClr val="000000"/>
                </a:solidFill>
              </a:rPr>
              <a:t>Research-and-Training Laboratory of Marine Geophysics</a:t>
            </a:r>
          </a:p>
          <a:p>
            <a:pPr eaLnBrk="1" hangingPunct="1"/>
            <a:r>
              <a:rPr lang="en-US" sz="1200">
                <a:solidFill>
                  <a:srgbClr val="000000"/>
                </a:solidFill>
              </a:rPr>
              <a:t>Research-and-Training Laboratory of Meteorology</a:t>
            </a:r>
          </a:p>
          <a:p>
            <a:pPr eaLnBrk="1" hangingPunct="1"/>
            <a:endParaRPr lang="en-US" sz="1200">
              <a:solidFill>
                <a:srgbClr val="000000"/>
              </a:solidFill>
            </a:endParaRPr>
          </a:p>
          <a:p>
            <a:pPr eaLnBrk="1" hangingPunct="1"/>
            <a:r>
              <a:rPr lang="en-US" sz="1200">
                <a:solidFill>
                  <a:srgbClr val="000000"/>
                </a:solidFill>
              </a:rPr>
              <a:t>Research-and-Training Laboratory of Hydroecology.</a:t>
            </a:r>
          </a:p>
          <a:p>
            <a:pPr eaLnBrk="1" hangingPunct="1"/>
            <a:r>
              <a:rPr lang="en-US" sz="1200">
                <a:solidFill>
                  <a:srgbClr val="000000"/>
                </a:solidFill>
              </a:rPr>
              <a:t>Laboratory of Educational Technologies</a:t>
            </a:r>
          </a:p>
          <a:p>
            <a:pPr eaLnBrk="1" hangingPunct="1"/>
            <a:endParaRPr lang="en-US" sz="1200">
              <a:solidFill>
                <a:srgbClr val="000000"/>
              </a:solidFill>
            </a:endParaRPr>
          </a:p>
          <a:p>
            <a:pPr eaLnBrk="1" hangingPunct="1"/>
            <a:r>
              <a:rPr lang="en-US" sz="1200">
                <a:solidFill>
                  <a:srgbClr val="000000"/>
                </a:solidFill>
              </a:rPr>
              <a:t>Laboratory of Quality Monitoring for Programmes of Study</a:t>
            </a:r>
          </a:p>
          <a:p>
            <a:pPr eaLnBrk="1" hangingPunct="1"/>
            <a:r>
              <a:rPr lang="en-US" sz="1200">
                <a:solidFill>
                  <a:srgbClr val="000000"/>
                </a:solidFill>
              </a:rPr>
              <a:t> Computation Center</a:t>
            </a:r>
          </a:p>
        </p:txBody>
      </p:sp>
      <p:sp>
        <p:nvSpPr>
          <p:cNvPr id="84010" name="AutoShape 42"/>
          <p:cNvSpPr>
            <a:spLocks noChangeArrowheads="1"/>
          </p:cNvSpPr>
          <p:nvPr/>
        </p:nvSpPr>
        <p:spPr bwMode="gray">
          <a:xfrm>
            <a:off x="7092950" y="5081588"/>
            <a:ext cx="2016125" cy="1516062"/>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11" name="AutoShape 43"/>
          <p:cNvSpPr>
            <a:spLocks noChangeArrowheads="1"/>
          </p:cNvSpPr>
          <p:nvPr/>
        </p:nvSpPr>
        <p:spPr bwMode="gray">
          <a:xfrm>
            <a:off x="7092950" y="6165850"/>
            <a:ext cx="2016125" cy="422275"/>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12" name="AutoShape 44"/>
          <p:cNvSpPr>
            <a:spLocks noChangeArrowheads="1"/>
          </p:cNvSpPr>
          <p:nvPr/>
        </p:nvSpPr>
        <p:spPr bwMode="gray">
          <a:xfrm>
            <a:off x="7164388" y="5095875"/>
            <a:ext cx="1944687" cy="420688"/>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14" name="Text Box 46"/>
          <p:cNvSpPr txBox="1">
            <a:spLocks noChangeArrowheads="1"/>
          </p:cNvSpPr>
          <p:nvPr/>
        </p:nvSpPr>
        <p:spPr bwMode="gray">
          <a:xfrm>
            <a:off x="7164388" y="5153025"/>
            <a:ext cx="1908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00"/>
                </a:solidFill>
              </a:rPr>
              <a:t>Social Division</a:t>
            </a:r>
          </a:p>
          <a:p>
            <a:endParaRPr lang="en-US" b="1">
              <a:solidFill>
                <a:srgbClr val="000000"/>
              </a:solidFill>
            </a:endParaRPr>
          </a:p>
          <a:p>
            <a:pPr eaLnBrk="1" hangingPunct="1"/>
            <a:r>
              <a:rPr lang="en-US" sz="1200">
                <a:solidFill>
                  <a:srgbClr val="000000"/>
                </a:solidFill>
              </a:rPr>
              <a:t>Hostels (Dormitories)</a:t>
            </a:r>
          </a:p>
          <a:p>
            <a:pPr eaLnBrk="1" hangingPunct="1"/>
            <a:r>
              <a:rPr lang="en-US" sz="1200">
                <a:solidFill>
                  <a:srgbClr val="000000"/>
                </a:solidFill>
              </a:rPr>
              <a:t>Canteens</a:t>
            </a:r>
          </a:p>
          <a:p>
            <a:pPr eaLnBrk="1" hangingPunct="1"/>
            <a:r>
              <a:rPr lang="en-US" sz="1200">
                <a:solidFill>
                  <a:srgbClr val="000000"/>
                </a:solidFill>
              </a:rPr>
              <a:t>Recreation-and-Sportrs Complex</a:t>
            </a:r>
          </a:p>
        </p:txBody>
      </p:sp>
      <p:sp>
        <p:nvSpPr>
          <p:cNvPr id="84016" name="Rectangle 48"/>
          <p:cNvSpPr>
            <a:spLocks noGrp="1" noChangeArrowheads="1"/>
          </p:cNvSpPr>
          <p:nvPr>
            <p:ph type="title"/>
          </p:nvPr>
        </p:nvSpPr>
        <p:spPr/>
        <p:txBody>
          <a:bodyPr/>
          <a:lstStyle/>
          <a:p>
            <a:pPr eaLnBrk="1" hangingPunct="1"/>
            <a:r>
              <a:rPr lang="en-US" sz="3200" smtClean="0"/>
              <a:t>University Administration</a:t>
            </a:r>
            <a:endParaRPr lang="en-US" smtClean="0"/>
          </a:p>
        </p:txBody>
      </p:sp>
      <p:sp>
        <p:nvSpPr>
          <p:cNvPr id="84019" name="Line 51"/>
          <p:cNvSpPr>
            <a:spLocks noChangeShapeType="1"/>
          </p:cNvSpPr>
          <p:nvPr/>
        </p:nvSpPr>
        <p:spPr bwMode="auto">
          <a:xfrm>
            <a:off x="3563938" y="9080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20" name="Line 52"/>
          <p:cNvSpPr>
            <a:spLocks noChangeShapeType="1"/>
          </p:cNvSpPr>
          <p:nvPr/>
        </p:nvSpPr>
        <p:spPr bwMode="auto">
          <a:xfrm flipH="1">
            <a:off x="1331913" y="1412875"/>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21" name="Line 53"/>
          <p:cNvSpPr>
            <a:spLocks noChangeShapeType="1"/>
          </p:cNvSpPr>
          <p:nvPr/>
        </p:nvSpPr>
        <p:spPr bwMode="auto">
          <a:xfrm>
            <a:off x="1331913" y="1412875"/>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4022" name="Line 54"/>
          <p:cNvSpPr>
            <a:spLocks noChangeShapeType="1"/>
          </p:cNvSpPr>
          <p:nvPr/>
        </p:nvSpPr>
        <p:spPr bwMode="auto">
          <a:xfrm>
            <a:off x="4716463" y="908050"/>
            <a:ext cx="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4024" name="Line 56"/>
          <p:cNvSpPr>
            <a:spLocks noChangeShapeType="1"/>
          </p:cNvSpPr>
          <p:nvPr/>
        </p:nvSpPr>
        <p:spPr bwMode="auto">
          <a:xfrm>
            <a:off x="5867400" y="9080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25" name="Line 57"/>
          <p:cNvSpPr>
            <a:spLocks noChangeShapeType="1"/>
          </p:cNvSpPr>
          <p:nvPr/>
        </p:nvSpPr>
        <p:spPr bwMode="auto">
          <a:xfrm flipH="1">
            <a:off x="5867400" y="1412875"/>
            <a:ext cx="2160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26" name="Line 58"/>
          <p:cNvSpPr>
            <a:spLocks noChangeShapeType="1"/>
          </p:cNvSpPr>
          <p:nvPr/>
        </p:nvSpPr>
        <p:spPr bwMode="auto">
          <a:xfrm>
            <a:off x="8027988" y="1412875"/>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4027" name="Line 59"/>
          <p:cNvSpPr>
            <a:spLocks noChangeShapeType="1"/>
          </p:cNvSpPr>
          <p:nvPr/>
        </p:nvSpPr>
        <p:spPr bwMode="auto">
          <a:xfrm>
            <a:off x="5292725" y="908050"/>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28" name="Line 60"/>
          <p:cNvSpPr>
            <a:spLocks noChangeShapeType="1"/>
          </p:cNvSpPr>
          <p:nvPr/>
        </p:nvSpPr>
        <p:spPr bwMode="auto">
          <a:xfrm flipH="1">
            <a:off x="5292725" y="1700213"/>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29" name="Line 61"/>
          <p:cNvSpPr>
            <a:spLocks noChangeShapeType="1"/>
          </p:cNvSpPr>
          <p:nvPr/>
        </p:nvSpPr>
        <p:spPr bwMode="auto">
          <a:xfrm>
            <a:off x="7019925" y="1700213"/>
            <a:ext cx="0" cy="302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30" name="Line 62"/>
          <p:cNvSpPr>
            <a:spLocks noChangeShapeType="1"/>
          </p:cNvSpPr>
          <p:nvPr/>
        </p:nvSpPr>
        <p:spPr bwMode="auto">
          <a:xfrm flipH="1">
            <a:off x="7021513" y="4724400"/>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4031" name="Line 63"/>
          <p:cNvSpPr>
            <a:spLocks noChangeShapeType="1"/>
          </p:cNvSpPr>
          <p:nvPr/>
        </p:nvSpPr>
        <p:spPr bwMode="auto">
          <a:xfrm>
            <a:off x="8101013" y="47244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4037" name="AutoShape 69"/>
          <p:cNvSpPr>
            <a:spLocks noChangeArrowheads="1"/>
          </p:cNvSpPr>
          <p:nvPr/>
        </p:nvSpPr>
        <p:spPr bwMode="gray">
          <a:xfrm>
            <a:off x="1403350" y="863600"/>
            <a:ext cx="6408738" cy="6021388"/>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38" name="AutoShape 70"/>
          <p:cNvSpPr>
            <a:spLocks noChangeArrowheads="1"/>
          </p:cNvSpPr>
          <p:nvPr/>
        </p:nvSpPr>
        <p:spPr bwMode="gray">
          <a:xfrm>
            <a:off x="1403350" y="836613"/>
            <a:ext cx="6303963" cy="6021387"/>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39" name="AutoShape 71"/>
          <p:cNvSpPr>
            <a:spLocks noChangeArrowheads="1"/>
          </p:cNvSpPr>
          <p:nvPr/>
        </p:nvSpPr>
        <p:spPr bwMode="gray">
          <a:xfrm>
            <a:off x="1476375" y="836613"/>
            <a:ext cx="6142038" cy="1728787"/>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40" name="AutoShape 72"/>
          <p:cNvSpPr>
            <a:spLocks noChangeArrowheads="1"/>
          </p:cNvSpPr>
          <p:nvPr/>
        </p:nvSpPr>
        <p:spPr bwMode="gray">
          <a:xfrm>
            <a:off x="1454150" y="5184775"/>
            <a:ext cx="6213475" cy="1628775"/>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84041" name="Text Box 73"/>
          <p:cNvSpPr txBox="1">
            <a:spLocks noChangeArrowheads="1"/>
          </p:cNvSpPr>
          <p:nvPr/>
        </p:nvSpPr>
        <p:spPr bwMode="gray">
          <a:xfrm>
            <a:off x="1619250" y="935038"/>
            <a:ext cx="597693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00"/>
                </a:solidFill>
              </a:rPr>
              <a:t>Division of Studies</a:t>
            </a:r>
            <a:endParaRPr lang="en-US" sz="1200">
              <a:solidFill>
                <a:srgbClr val="000000"/>
              </a:solidFill>
            </a:endParaRPr>
          </a:p>
          <a:p>
            <a:pPr eaLnBrk="1" hangingPunct="1"/>
            <a:endParaRPr lang="en-US" sz="1200">
              <a:solidFill>
                <a:srgbClr val="000000"/>
              </a:solidFill>
            </a:endParaRPr>
          </a:p>
          <a:p>
            <a:pPr eaLnBrk="1" hangingPunct="1"/>
            <a:r>
              <a:rPr lang="en-US" sz="1600">
                <a:solidFill>
                  <a:srgbClr val="000000"/>
                </a:solidFill>
              </a:rPr>
              <a:t>Kherson Technical School (College) of Hydrometeorology</a:t>
            </a:r>
          </a:p>
          <a:p>
            <a:pPr eaLnBrk="1" hangingPunct="1"/>
            <a:r>
              <a:rPr lang="en-US" sz="1600">
                <a:solidFill>
                  <a:srgbClr val="000000"/>
                </a:solidFill>
              </a:rPr>
              <a:t>Kharkiv Technical School (College) of Hydrometeorology</a:t>
            </a:r>
          </a:p>
          <a:p>
            <a:pPr eaLnBrk="1" hangingPunct="1"/>
            <a:r>
              <a:rPr lang="en-US" sz="1600">
                <a:solidFill>
                  <a:srgbClr val="000000"/>
                </a:solidFill>
              </a:rPr>
              <a:t>Faculty of Environmental Control</a:t>
            </a:r>
          </a:p>
          <a:p>
            <a:pPr eaLnBrk="1" hangingPunct="1"/>
            <a:endParaRPr lang="en-US" sz="1600">
              <a:solidFill>
                <a:srgbClr val="000000"/>
              </a:solidFill>
            </a:endParaRPr>
          </a:p>
          <a:p>
            <a:pPr eaLnBrk="1" hangingPunct="1"/>
            <a:r>
              <a:rPr lang="en-US" sz="1600">
                <a:solidFill>
                  <a:srgbClr val="000000"/>
                </a:solidFill>
              </a:rPr>
              <a:t>Faculty of Environmental Science and Economics</a:t>
            </a:r>
          </a:p>
          <a:p>
            <a:pPr eaLnBrk="1" hangingPunct="1"/>
            <a:r>
              <a:rPr lang="en-US" sz="1600">
                <a:solidFill>
                  <a:srgbClr val="000000"/>
                </a:solidFill>
              </a:rPr>
              <a:t>Faculty of Computer Sciences</a:t>
            </a:r>
          </a:p>
          <a:p>
            <a:pPr eaLnBrk="1" hangingPunct="1"/>
            <a:r>
              <a:rPr lang="en-US" sz="1600">
                <a:solidFill>
                  <a:srgbClr val="000000"/>
                </a:solidFill>
              </a:rPr>
              <a:t>Faculty of Extra-mural Study and Distance Learning</a:t>
            </a:r>
          </a:p>
          <a:p>
            <a:pPr eaLnBrk="1" hangingPunct="1"/>
            <a:r>
              <a:rPr lang="en-US" sz="1600">
                <a:solidFill>
                  <a:srgbClr val="000000"/>
                </a:solidFill>
              </a:rPr>
              <a:t>Faculty of Professional Development and Retraining</a:t>
            </a:r>
          </a:p>
          <a:p>
            <a:pPr eaLnBrk="1" hangingPunct="1"/>
            <a:r>
              <a:rPr lang="en-US" sz="1600">
                <a:solidFill>
                  <a:srgbClr val="000000"/>
                </a:solidFill>
              </a:rPr>
              <a:t>Preparatory Faculty</a:t>
            </a:r>
          </a:p>
          <a:p>
            <a:pPr eaLnBrk="1" hangingPunct="1"/>
            <a:r>
              <a:rPr lang="en-US" sz="1600">
                <a:solidFill>
                  <a:srgbClr val="000000"/>
                </a:solidFill>
              </a:rPr>
              <a:t>Department of Military Training</a:t>
            </a:r>
          </a:p>
          <a:p>
            <a:pPr eaLnBrk="1" hangingPunct="1"/>
            <a:r>
              <a:rPr lang="en-US" sz="1600">
                <a:solidFill>
                  <a:srgbClr val="000000"/>
                </a:solidFill>
              </a:rPr>
              <a:t>Department for Foreign Students</a:t>
            </a:r>
          </a:p>
          <a:p>
            <a:pPr eaLnBrk="1" hangingPunct="1"/>
            <a:r>
              <a:rPr lang="en-US" sz="1600">
                <a:solidFill>
                  <a:srgbClr val="000000"/>
                </a:solidFill>
              </a:rPr>
              <a:t>Higher School and Science Libraries</a:t>
            </a:r>
          </a:p>
          <a:p>
            <a:pPr eaLnBrk="1" hangingPunct="1"/>
            <a:r>
              <a:rPr lang="en-US" sz="1600">
                <a:solidFill>
                  <a:srgbClr val="000000"/>
                </a:solidFill>
              </a:rPr>
              <a:t>Department of Teaching Methods and Systems</a:t>
            </a:r>
          </a:p>
          <a:p>
            <a:pPr eaLnBrk="1" hangingPunct="1"/>
            <a:r>
              <a:rPr lang="en-US" sz="1600">
                <a:solidFill>
                  <a:srgbClr val="000000"/>
                </a:solidFill>
              </a:rPr>
              <a:t>Research-and-Training Laboratory of Marine Geophysics</a:t>
            </a:r>
          </a:p>
          <a:p>
            <a:pPr eaLnBrk="1" hangingPunct="1"/>
            <a:r>
              <a:rPr lang="en-US" sz="1600">
                <a:solidFill>
                  <a:srgbClr val="000000"/>
                </a:solidFill>
              </a:rPr>
              <a:t>Research-and-Training Laboratory of Meteorology</a:t>
            </a:r>
          </a:p>
          <a:p>
            <a:pPr eaLnBrk="1" hangingPunct="1"/>
            <a:endParaRPr lang="en-US" sz="1600">
              <a:solidFill>
                <a:srgbClr val="000000"/>
              </a:solidFill>
            </a:endParaRPr>
          </a:p>
          <a:p>
            <a:pPr eaLnBrk="1" hangingPunct="1"/>
            <a:r>
              <a:rPr lang="en-US" sz="1600">
                <a:solidFill>
                  <a:srgbClr val="000000"/>
                </a:solidFill>
              </a:rPr>
              <a:t>Research-and-Training Laboratory of Hydroecology.</a:t>
            </a:r>
          </a:p>
          <a:p>
            <a:pPr eaLnBrk="1" hangingPunct="1"/>
            <a:r>
              <a:rPr lang="en-US" sz="1600">
                <a:solidFill>
                  <a:srgbClr val="000000"/>
                </a:solidFill>
              </a:rPr>
              <a:t>Laboratory of Educational Technologies</a:t>
            </a:r>
          </a:p>
          <a:p>
            <a:pPr eaLnBrk="1" hangingPunct="1"/>
            <a:endParaRPr lang="en-US" sz="1600">
              <a:solidFill>
                <a:srgbClr val="000000"/>
              </a:solidFill>
            </a:endParaRPr>
          </a:p>
          <a:p>
            <a:pPr eaLnBrk="1" hangingPunct="1"/>
            <a:r>
              <a:rPr lang="en-US" sz="1600">
                <a:solidFill>
                  <a:srgbClr val="000000"/>
                </a:solidFill>
              </a:rPr>
              <a:t>Laboratory of Quality Monitoring for Programmes of Study</a:t>
            </a:r>
          </a:p>
          <a:p>
            <a:pPr eaLnBrk="1" hangingPunct="1"/>
            <a:r>
              <a:rPr lang="en-US" sz="1600">
                <a:solidFill>
                  <a:srgbClr val="000000"/>
                </a:solidFill>
              </a:rPr>
              <a:t> Computation Center</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4016"/>
                                        </p:tgtEl>
                                        <p:attrNameLst>
                                          <p:attrName>style.visibility</p:attrName>
                                        </p:attrNameLst>
                                      </p:cBhvr>
                                      <p:to>
                                        <p:strVal val="visible"/>
                                      </p:to>
                                    </p:set>
                                    <p:anim calcmode="discrete" valueType="clr">
                                      <p:cBhvr override="childStyle">
                                        <p:cTn id="7" dur="80"/>
                                        <p:tgtEl>
                                          <p:spTgt spid="840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4016"/>
                                        </p:tgtEl>
                                        <p:attrNameLst>
                                          <p:attrName>fillcolor</p:attrName>
                                        </p:attrNameLst>
                                      </p:cBhvr>
                                      <p:tavLst>
                                        <p:tav tm="0">
                                          <p:val>
                                            <p:clrVal>
                                              <a:schemeClr val="accent2"/>
                                            </p:clrVal>
                                          </p:val>
                                        </p:tav>
                                        <p:tav tm="50000">
                                          <p:val>
                                            <p:clrVal>
                                              <a:schemeClr val="hlink"/>
                                            </p:clrVal>
                                          </p:val>
                                        </p:tav>
                                      </p:tavLst>
                                    </p:anim>
                                    <p:set>
                                      <p:cBhvr>
                                        <p:cTn id="9" dur="80"/>
                                        <p:tgtEl>
                                          <p:spTgt spid="84016"/>
                                        </p:tgtEl>
                                        <p:attrNameLst>
                                          <p:attrName>fill.type</p:attrName>
                                        </p:attrNameLst>
                                      </p:cBhvr>
                                      <p:to>
                                        <p:strVal val="solid"/>
                                      </p:to>
                                    </p:se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973"/>
                                        </p:tgtEl>
                                        <p:attrNameLst>
                                          <p:attrName>style.visibility</p:attrName>
                                        </p:attrNameLst>
                                      </p:cBhvr>
                                      <p:to>
                                        <p:strVal val="visible"/>
                                      </p:to>
                                    </p:set>
                                    <p:animEffect transition="in" filter="fade">
                                      <p:cBhvr>
                                        <p:cTn id="13" dur="2000"/>
                                        <p:tgtEl>
                                          <p:spTgt spid="839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4"/>
                                        </p:tgtEl>
                                        <p:attrNameLst>
                                          <p:attrName>style.visibility</p:attrName>
                                        </p:attrNameLst>
                                      </p:cBhvr>
                                      <p:to>
                                        <p:strVal val="visible"/>
                                      </p:to>
                                    </p:set>
                                    <p:animEffect transition="in" filter="fade">
                                      <p:cBhvr>
                                        <p:cTn id="16" dur="2000"/>
                                        <p:tgtEl>
                                          <p:spTgt spid="839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5"/>
                                        </p:tgtEl>
                                        <p:attrNameLst>
                                          <p:attrName>style.visibility</p:attrName>
                                        </p:attrNameLst>
                                      </p:cBhvr>
                                      <p:to>
                                        <p:strVal val="visible"/>
                                      </p:to>
                                    </p:set>
                                    <p:animEffect transition="in" filter="fade">
                                      <p:cBhvr>
                                        <p:cTn id="19" dur="2000"/>
                                        <p:tgtEl>
                                          <p:spTgt spid="839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976"/>
                                        </p:tgtEl>
                                        <p:attrNameLst>
                                          <p:attrName>style.visibility</p:attrName>
                                        </p:attrNameLst>
                                      </p:cBhvr>
                                      <p:to>
                                        <p:strVal val="visible"/>
                                      </p:to>
                                    </p:set>
                                    <p:animEffect transition="in" filter="fade">
                                      <p:cBhvr>
                                        <p:cTn id="22" dur="2000"/>
                                        <p:tgtEl>
                                          <p:spTgt spid="839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3984"/>
                                        </p:tgtEl>
                                        <p:attrNameLst>
                                          <p:attrName>style.visibility</p:attrName>
                                        </p:attrNameLst>
                                      </p:cBhvr>
                                      <p:to>
                                        <p:strVal val="visible"/>
                                      </p:to>
                                    </p:set>
                                    <p:animEffect transition="in" filter="fade">
                                      <p:cBhvr>
                                        <p:cTn id="25" dur="2000"/>
                                        <p:tgtEl>
                                          <p:spTgt spid="839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3985"/>
                                        </p:tgtEl>
                                        <p:attrNameLst>
                                          <p:attrName>style.visibility</p:attrName>
                                        </p:attrNameLst>
                                      </p:cBhvr>
                                      <p:to>
                                        <p:strVal val="visible"/>
                                      </p:to>
                                    </p:set>
                                    <p:animEffect transition="in" filter="fade">
                                      <p:cBhvr>
                                        <p:cTn id="28" dur="2000"/>
                                        <p:tgtEl>
                                          <p:spTgt spid="839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986"/>
                                        </p:tgtEl>
                                        <p:attrNameLst>
                                          <p:attrName>style.visibility</p:attrName>
                                        </p:attrNameLst>
                                      </p:cBhvr>
                                      <p:to>
                                        <p:strVal val="visible"/>
                                      </p:to>
                                    </p:set>
                                    <p:animEffect transition="in" filter="fade">
                                      <p:cBhvr>
                                        <p:cTn id="31" dur="2000"/>
                                        <p:tgtEl>
                                          <p:spTgt spid="8398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3987"/>
                                        </p:tgtEl>
                                        <p:attrNameLst>
                                          <p:attrName>style.visibility</p:attrName>
                                        </p:attrNameLst>
                                      </p:cBhvr>
                                      <p:to>
                                        <p:strVal val="visible"/>
                                      </p:to>
                                    </p:set>
                                    <p:animEffect transition="in" filter="fade">
                                      <p:cBhvr>
                                        <p:cTn id="34" dur="2000"/>
                                        <p:tgtEl>
                                          <p:spTgt spid="8398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3988"/>
                                        </p:tgtEl>
                                        <p:attrNameLst>
                                          <p:attrName>style.visibility</p:attrName>
                                        </p:attrNameLst>
                                      </p:cBhvr>
                                      <p:to>
                                        <p:strVal val="visible"/>
                                      </p:to>
                                    </p:set>
                                    <p:animEffect transition="in" filter="fade">
                                      <p:cBhvr>
                                        <p:cTn id="37" dur="2000"/>
                                        <p:tgtEl>
                                          <p:spTgt spid="8398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996"/>
                                        </p:tgtEl>
                                        <p:attrNameLst>
                                          <p:attrName>style.visibility</p:attrName>
                                        </p:attrNameLst>
                                      </p:cBhvr>
                                      <p:to>
                                        <p:strVal val="visible"/>
                                      </p:to>
                                    </p:set>
                                    <p:animEffect transition="in" filter="fade">
                                      <p:cBhvr>
                                        <p:cTn id="40" dur="2000"/>
                                        <p:tgtEl>
                                          <p:spTgt spid="8399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997"/>
                                        </p:tgtEl>
                                        <p:attrNameLst>
                                          <p:attrName>style.visibility</p:attrName>
                                        </p:attrNameLst>
                                      </p:cBhvr>
                                      <p:to>
                                        <p:strVal val="visible"/>
                                      </p:to>
                                    </p:set>
                                    <p:animEffect transition="in" filter="fade">
                                      <p:cBhvr>
                                        <p:cTn id="43" dur="2000"/>
                                        <p:tgtEl>
                                          <p:spTgt spid="8399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3998"/>
                                        </p:tgtEl>
                                        <p:attrNameLst>
                                          <p:attrName>style.visibility</p:attrName>
                                        </p:attrNameLst>
                                      </p:cBhvr>
                                      <p:to>
                                        <p:strVal val="visible"/>
                                      </p:to>
                                    </p:set>
                                    <p:animEffect transition="in" filter="fade">
                                      <p:cBhvr>
                                        <p:cTn id="46" dur="2000"/>
                                        <p:tgtEl>
                                          <p:spTgt spid="839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999"/>
                                        </p:tgtEl>
                                        <p:attrNameLst>
                                          <p:attrName>style.visibility</p:attrName>
                                        </p:attrNameLst>
                                      </p:cBhvr>
                                      <p:to>
                                        <p:strVal val="visible"/>
                                      </p:to>
                                    </p:set>
                                    <p:animEffect transition="in" filter="fade">
                                      <p:cBhvr>
                                        <p:cTn id="49" dur="2000"/>
                                        <p:tgtEl>
                                          <p:spTgt spid="8399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4000"/>
                                        </p:tgtEl>
                                        <p:attrNameLst>
                                          <p:attrName>style.visibility</p:attrName>
                                        </p:attrNameLst>
                                      </p:cBhvr>
                                      <p:to>
                                        <p:strVal val="visible"/>
                                      </p:to>
                                    </p:set>
                                    <p:animEffect transition="in" filter="fade">
                                      <p:cBhvr>
                                        <p:cTn id="52" dur="2000"/>
                                        <p:tgtEl>
                                          <p:spTgt spid="8400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4007"/>
                                        </p:tgtEl>
                                        <p:attrNameLst>
                                          <p:attrName>style.visibility</p:attrName>
                                        </p:attrNameLst>
                                      </p:cBhvr>
                                      <p:to>
                                        <p:strVal val="visible"/>
                                      </p:to>
                                    </p:set>
                                    <p:animEffect transition="in" filter="fade">
                                      <p:cBhvr>
                                        <p:cTn id="55" dur="2000"/>
                                        <p:tgtEl>
                                          <p:spTgt spid="8400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010"/>
                                        </p:tgtEl>
                                        <p:attrNameLst>
                                          <p:attrName>style.visibility</p:attrName>
                                        </p:attrNameLst>
                                      </p:cBhvr>
                                      <p:to>
                                        <p:strVal val="visible"/>
                                      </p:to>
                                    </p:set>
                                    <p:animEffect transition="in" filter="fade">
                                      <p:cBhvr>
                                        <p:cTn id="58" dur="2000"/>
                                        <p:tgtEl>
                                          <p:spTgt spid="840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4011"/>
                                        </p:tgtEl>
                                        <p:attrNameLst>
                                          <p:attrName>style.visibility</p:attrName>
                                        </p:attrNameLst>
                                      </p:cBhvr>
                                      <p:to>
                                        <p:strVal val="visible"/>
                                      </p:to>
                                    </p:set>
                                    <p:animEffect transition="in" filter="fade">
                                      <p:cBhvr>
                                        <p:cTn id="61" dur="2000"/>
                                        <p:tgtEl>
                                          <p:spTgt spid="840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4012"/>
                                        </p:tgtEl>
                                        <p:attrNameLst>
                                          <p:attrName>style.visibility</p:attrName>
                                        </p:attrNameLst>
                                      </p:cBhvr>
                                      <p:to>
                                        <p:strVal val="visible"/>
                                      </p:to>
                                    </p:set>
                                    <p:animEffect transition="in" filter="fade">
                                      <p:cBhvr>
                                        <p:cTn id="64" dur="2000"/>
                                        <p:tgtEl>
                                          <p:spTgt spid="840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4014"/>
                                        </p:tgtEl>
                                        <p:attrNameLst>
                                          <p:attrName>style.visibility</p:attrName>
                                        </p:attrNameLst>
                                      </p:cBhvr>
                                      <p:to>
                                        <p:strVal val="visible"/>
                                      </p:to>
                                    </p:set>
                                    <p:animEffect transition="in" filter="fade">
                                      <p:cBhvr>
                                        <p:cTn id="67" dur="2000"/>
                                        <p:tgtEl>
                                          <p:spTgt spid="840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4019"/>
                                        </p:tgtEl>
                                        <p:attrNameLst>
                                          <p:attrName>style.visibility</p:attrName>
                                        </p:attrNameLst>
                                      </p:cBhvr>
                                      <p:to>
                                        <p:strVal val="visible"/>
                                      </p:to>
                                    </p:set>
                                    <p:animEffect transition="in" filter="fade">
                                      <p:cBhvr>
                                        <p:cTn id="70" dur="2000"/>
                                        <p:tgtEl>
                                          <p:spTgt spid="840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020"/>
                                        </p:tgtEl>
                                        <p:attrNameLst>
                                          <p:attrName>style.visibility</p:attrName>
                                        </p:attrNameLst>
                                      </p:cBhvr>
                                      <p:to>
                                        <p:strVal val="visible"/>
                                      </p:to>
                                    </p:set>
                                    <p:animEffect transition="in" filter="fade">
                                      <p:cBhvr>
                                        <p:cTn id="73" dur="2000"/>
                                        <p:tgtEl>
                                          <p:spTgt spid="840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4021"/>
                                        </p:tgtEl>
                                        <p:attrNameLst>
                                          <p:attrName>style.visibility</p:attrName>
                                        </p:attrNameLst>
                                      </p:cBhvr>
                                      <p:to>
                                        <p:strVal val="visible"/>
                                      </p:to>
                                    </p:set>
                                    <p:animEffect transition="in" filter="fade">
                                      <p:cBhvr>
                                        <p:cTn id="76" dur="2000"/>
                                        <p:tgtEl>
                                          <p:spTgt spid="840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4022"/>
                                        </p:tgtEl>
                                        <p:attrNameLst>
                                          <p:attrName>style.visibility</p:attrName>
                                        </p:attrNameLst>
                                      </p:cBhvr>
                                      <p:to>
                                        <p:strVal val="visible"/>
                                      </p:to>
                                    </p:set>
                                    <p:animEffect transition="in" filter="fade">
                                      <p:cBhvr>
                                        <p:cTn id="79" dur="2000"/>
                                        <p:tgtEl>
                                          <p:spTgt spid="840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4024"/>
                                        </p:tgtEl>
                                        <p:attrNameLst>
                                          <p:attrName>style.visibility</p:attrName>
                                        </p:attrNameLst>
                                      </p:cBhvr>
                                      <p:to>
                                        <p:strVal val="visible"/>
                                      </p:to>
                                    </p:set>
                                    <p:animEffect transition="in" filter="fade">
                                      <p:cBhvr>
                                        <p:cTn id="82" dur="2000"/>
                                        <p:tgtEl>
                                          <p:spTgt spid="8402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4025"/>
                                        </p:tgtEl>
                                        <p:attrNameLst>
                                          <p:attrName>style.visibility</p:attrName>
                                        </p:attrNameLst>
                                      </p:cBhvr>
                                      <p:to>
                                        <p:strVal val="visible"/>
                                      </p:to>
                                    </p:set>
                                    <p:animEffect transition="in" filter="fade">
                                      <p:cBhvr>
                                        <p:cTn id="85" dur="2000"/>
                                        <p:tgtEl>
                                          <p:spTgt spid="840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4026"/>
                                        </p:tgtEl>
                                        <p:attrNameLst>
                                          <p:attrName>style.visibility</p:attrName>
                                        </p:attrNameLst>
                                      </p:cBhvr>
                                      <p:to>
                                        <p:strVal val="visible"/>
                                      </p:to>
                                    </p:set>
                                    <p:animEffect transition="in" filter="fade">
                                      <p:cBhvr>
                                        <p:cTn id="88" dur="2000"/>
                                        <p:tgtEl>
                                          <p:spTgt spid="8402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4027"/>
                                        </p:tgtEl>
                                        <p:attrNameLst>
                                          <p:attrName>style.visibility</p:attrName>
                                        </p:attrNameLst>
                                      </p:cBhvr>
                                      <p:to>
                                        <p:strVal val="visible"/>
                                      </p:to>
                                    </p:set>
                                    <p:animEffect transition="in" filter="fade">
                                      <p:cBhvr>
                                        <p:cTn id="91" dur="2000"/>
                                        <p:tgtEl>
                                          <p:spTgt spid="8402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4028"/>
                                        </p:tgtEl>
                                        <p:attrNameLst>
                                          <p:attrName>style.visibility</p:attrName>
                                        </p:attrNameLst>
                                      </p:cBhvr>
                                      <p:to>
                                        <p:strVal val="visible"/>
                                      </p:to>
                                    </p:set>
                                    <p:animEffect transition="in" filter="fade">
                                      <p:cBhvr>
                                        <p:cTn id="94" dur="2000"/>
                                        <p:tgtEl>
                                          <p:spTgt spid="8402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4029"/>
                                        </p:tgtEl>
                                        <p:attrNameLst>
                                          <p:attrName>style.visibility</p:attrName>
                                        </p:attrNameLst>
                                      </p:cBhvr>
                                      <p:to>
                                        <p:strVal val="visible"/>
                                      </p:to>
                                    </p:set>
                                    <p:animEffect transition="in" filter="fade">
                                      <p:cBhvr>
                                        <p:cTn id="97" dur="2000"/>
                                        <p:tgtEl>
                                          <p:spTgt spid="8402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4030"/>
                                        </p:tgtEl>
                                        <p:attrNameLst>
                                          <p:attrName>style.visibility</p:attrName>
                                        </p:attrNameLst>
                                      </p:cBhvr>
                                      <p:to>
                                        <p:strVal val="visible"/>
                                      </p:to>
                                    </p:set>
                                    <p:animEffect transition="in" filter="fade">
                                      <p:cBhvr>
                                        <p:cTn id="100" dur="2000"/>
                                        <p:tgtEl>
                                          <p:spTgt spid="8403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4031"/>
                                        </p:tgtEl>
                                        <p:attrNameLst>
                                          <p:attrName>style.visibility</p:attrName>
                                        </p:attrNameLst>
                                      </p:cBhvr>
                                      <p:to>
                                        <p:strVal val="visible"/>
                                      </p:to>
                                    </p:set>
                                    <p:animEffect transition="in" filter="fade">
                                      <p:cBhvr>
                                        <p:cTn id="103" dur="2000"/>
                                        <p:tgtEl>
                                          <p:spTgt spid="8403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grpId="1" nodeType="clickEffect">
                                  <p:stCondLst>
                                    <p:cond delay="0"/>
                                  </p:stCondLst>
                                  <p:childTnLst>
                                    <p:animEffect transition="out" filter="fade">
                                      <p:cBhvr>
                                        <p:cTn id="107" dur="2000"/>
                                        <p:tgtEl>
                                          <p:spTgt spid="83973"/>
                                        </p:tgtEl>
                                      </p:cBhvr>
                                    </p:animEffect>
                                    <p:set>
                                      <p:cBhvr>
                                        <p:cTn id="108" dur="1" fill="hold">
                                          <p:stCondLst>
                                            <p:cond delay="1999"/>
                                          </p:stCondLst>
                                        </p:cTn>
                                        <p:tgtEl>
                                          <p:spTgt spid="8397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83974"/>
                                        </p:tgtEl>
                                      </p:cBhvr>
                                    </p:animEffect>
                                    <p:set>
                                      <p:cBhvr>
                                        <p:cTn id="111" dur="1" fill="hold">
                                          <p:stCondLst>
                                            <p:cond delay="1999"/>
                                          </p:stCondLst>
                                        </p:cTn>
                                        <p:tgtEl>
                                          <p:spTgt spid="8397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83975"/>
                                        </p:tgtEl>
                                      </p:cBhvr>
                                    </p:animEffect>
                                    <p:set>
                                      <p:cBhvr>
                                        <p:cTn id="114" dur="1" fill="hold">
                                          <p:stCondLst>
                                            <p:cond delay="1999"/>
                                          </p:stCondLst>
                                        </p:cTn>
                                        <p:tgtEl>
                                          <p:spTgt spid="83975"/>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83976"/>
                                        </p:tgtEl>
                                      </p:cBhvr>
                                    </p:animEffect>
                                    <p:set>
                                      <p:cBhvr>
                                        <p:cTn id="117" dur="1" fill="hold">
                                          <p:stCondLst>
                                            <p:cond delay="1999"/>
                                          </p:stCondLst>
                                        </p:cTn>
                                        <p:tgtEl>
                                          <p:spTgt spid="8397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83984"/>
                                        </p:tgtEl>
                                      </p:cBhvr>
                                    </p:animEffect>
                                    <p:set>
                                      <p:cBhvr>
                                        <p:cTn id="120" dur="1" fill="hold">
                                          <p:stCondLst>
                                            <p:cond delay="1999"/>
                                          </p:stCondLst>
                                        </p:cTn>
                                        <p:tgtEl>
                                          <p:spTgt spid="83984"/>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83985"/>
                                        </p:tgtEl>
                                      </p:cBhvr>
                                    </p:animEffect>
                                    <p:set>
                                      <p:cBhvr>
                                        <p:cTn id="123" dur="1" fill="hold">
                                          <p:stCondLst>
                                            <p:cond delay="1999"/>
                                          </p:stCondLst>
                                        </p:cTn>
                                        <p:tgtEl>
                                          <p:spTgt spid="83985"/>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83986"/>
                                        </p:tgtEl>
                                      </p:cBhvr>
                                    </p:animEffect>
                                    <p:set>
                                      <p:cBhvr>
                                        <p:cTn id="126" dur="1" fill="hold">
                                          <p:stCondLst>
                                            <p:cond delay="1999"/>
                                          </p:stCondLst>
                                        </p:cTn>
                                        <p:tgtEl>
                                          <p:spTgt spid="83986"/>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83987"/>
                                        </p:tgtEl>
                                      </p:cBhvr>
                                    </p:animEffect>
                                    <p:set>
                                      <p:cBhvr>
                                        <p:cTn id="129" dur="1" fill="hold">
                                          <p:stCondLst>
                                            <p:cond delay="1999"/>
                                          </p:stCondLst>
                                        </p:cTn>
                                        <p:tgtEl>
                                          <p:spTgt spid="83987"/>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000"/>
                                        <p:tgtEl>
                                          <p:spTgt spid="83988"/>
                                        </p:tgtEl>
                                      </p:cBhvr>
                                    </p:animEffect>
                                    <p:set>
                                      <p:cBhvr>
                                        <p:cTn id="132" dur="1" fill="hold">
                                          <p:stCondLst>
                                            <p:cond delay="1999"/>
                                          </p:stCondLst>
                                        </p:cTn>
                                        <p:tgtEl>
                                          <p:spTgt spid="83988"/>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2000"/>
                                        <p:tgtEl>
                                          <p:spTgt spid="83996"/>
                                        </p:tgtEl>
                                      </p:cBhvr>
                                    </p:animEffect>
                                    <p:set>
                                      <p:cBhvr>
                                        <p:cTn id="135" dur="1" fill="hold">
                                          <p:stCondLst>
                                            <p:cond delay="1999"/>
                                          </p:stCondLst>
                                        </p:cTn>
                                        <p:tgtEl>
                                          <p:spTgt spid="83996"/>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2000"/>
                                        <p:tgtEl>
                                          <p:spTgt spid="83997"/>
                                        </p:tgtEl>
                                      </p:cBhvr>
                                    </p:animEffect>
                                    <p:set>
                                      <p:cBhvr>
                                        <p:cTn id="138" dur="1" fill="hold">
                                          <p:stCondLst>
                                            <p:cond delay="1999"/>
                                          </p:stCondLst>
                                        </p:cTn>
                                        <p:tgtEl>
                                          <p:spTgt spid="8399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2000"/>
                                        <p:tgtEl>
                                          <p:spTgt spid="83998"/>
                                        </p:tgtEl>
                                      </p:cBhvr>
                                    </p:animEffect>
                                    <p:set>
                                      <p:cBhvr>
                                        <p:cTn id="141" dur="1" fill="hold">
                                          <p:stCondLst>
                                            <p:cond delay="1999"/>
                                          </p:stCondLst>
                                        </p:cTn>
                                        <p:tgtEl>
                                          <p:spTgt spid="83998"/>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2000"/>
                                        <p:tgtEl>
                                          <p:spTgt spid="83999"/>
                                        </p:tgtEl>
                                      </p:cBhvr>
                                    </p:animEffect>
                                    <p:set>
                                      <p:cBhvr>
                                        <p:cTn id="144" dur="1" fill="hold">
                                          <p:stCondLst>
                                            <p:cond delay="1999"/>
                                          </p:stCondLst>
                                        </p:cTn>
                                        <p:tgtEl>
                                          <p:spTgt spid="8399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84000"/>
                                        </p:tgtEl>
                                      </p:cBhvr>
                                    </p:animEffect>
                                    <p:set>
                                      <p:cBhvr>
                                        <p:cTn id="147" dur="1" fill="hold">
                                          <p:stCondLst>
                                            <p:cond delay="1999"/>
                                          </p:stCondLst>
                                        </p:cTn>
                                        <p:tgtEl>
                                          <p:spTgt spid="8400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000"/>
                                        <p:tgtEl>
                                          <p:spTgt spid="84007"/>
                                        </p:tgtEl>
                                      </p:cBhvr>
                                    </p:animEffect>
                                    <p:set>
                                      <p:cBhvr>
                                        <p:cTn id="150" dur="1" fill="hold">
                                          <p:stCondLst>
                                            <p:cond delay="1999"/>
                                          </p:stCondLst>
                                        </p:cTn>
                                        <p:tgtEl>
                                          <p:spTgt spid="84007"/>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000"/>
                                        <p:tgtEl>
                                          <p:spTgt spid="84010"/>
                                        </p:tgtEl>
                                      </p:cBhvr>
                                    </p:animEffect>
                                    <p:set>
                                      <p:cBhvr>
                                        <p:cTn id="153" dur="1" fill="hold">
                                          <p:stCondLst>
                                            <p:cond delay="1999"/>
                                          </p:stCondLst>
                                        </p:cTn>
                                        <p:tgtEl>
                                          <p:spTgt spid="8401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000"/>
                                        <p:tgtEl>
                                          <p:spTgt spid="84011"/>
                                        </p:tgtEl>
                                      </p:cBhvr>
                                    </p:animEffect>
                                    <p:set>
                                      <p:cBhvr>
                                        <p:cTn id="156" dur="1" fill="hold">
                                          <p:stCondLst>
                                            <p:cond delay="1999"/>
                                          </p:stCondLst>
                                        </p:cTn>
                                        <p:tgtEl>
                                          <p:spTgt spid="8401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84012"/>
                                        </p:tgtEl>
                                      </p:cBhvr>
                                    </p:animEffect>
                                    <p:set>
                                      <p:cBhvr>
                                        <p:cTn id="159" dur="1" fill="hold">
                                          <p:stCondLst>
                                            <p:cond delay="1999"/>
                                          </p:stCondLst>
                                        </p:cTn>
                                        <p:tgtEl>
                                          <p:spTgt spid="8401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000"/>
                                        <p:tgtEl>
                                          <p:spTgt spid="84014"/>
                                        </p:tgtEl>
                                      </p:cBhvr>
                                    </p:animEffect>
                                    <p:set>
                                      <p:cBhvr>
                                        <p:cTn id="162" dur="1" fill="hold">
                                          <p:stCondLst>
                                            <p:cond delay="1999"/>
                                          </p:stCondLst>
                                        </p:cTn>
                                        <p:tgtEl>
                                          <p:spTgt spid="8401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000"/>
                                        <p:tgtEl>
                                          <p:spTgt spid="84019"/>
                                        </p:tgtEl>
                                      </p:cBhvr>
                                    </p:animEffect>
                                    <p:set>
                                      <p:cBhvr>
                                        <p:cTn id="165" dur="1" fill="hold">
                                          <p:stCondLst>
                                            <p:cond delay="1999"/>
                                          </p:stCondLst>
                                        </p:cTn>
                                        <p:tgtEl>
                                          <p:spTgt spid="84019"/>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2000"/>
                                        <p:tgtEl>
                                          <p:spTgt spid="84020"/>
                                        </p:tgtEl>
                                      </p:cBhvr>
                                    </p:animEffect>
                                    <p:set>
                                      <p:cBhvr>
                                        <p:cTn id="168" dur="1" fill="hold">
                                          <p:stCondLst>
                                            <p:cond delay="1999"/>
                                          </p:stCondLst>
                                        </p:cTn>
                                        <p:tgtEl>
                                          <p:spTgt spid="84020"/>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2000"/>
                                        <p:tgtEl>
                                          <p:spTgt spid="84021"/>
                                        </p:tgtEl>
                                      </p:cBhvr>
                                    </p:animEffect>
                                    <p:set>
                                      <p:cBhvr>
                                        <p:cTn id="171" dur="1" fill="hold">
                                          <p:stCondLst>
                                            <p:cond delay="1999"/>
                                          </p:stCondLst>
                                        </p:cTn>
                                        <p:tgtEl>
                                          <p:spTgt spid="84021"/>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2000"/>
                                        <p:tgtEl>
                                          <p:spTgt spid="84022"/>
                                        </p:tgtEl>
                                      </p:cBhvr>
                                    </p:animEffect>
                                    <p:set>
                                      <p:cBhvr>
                                        <p:cTn id="174" dur="1" fill="hold">
                                          <p:stCondLst>
                                            <p:cond delay="1999"/>
                                          </p:stCondLst>
                                        </p:cTn>
                                        <p:tgtEl>
                                          <p:spTgt spid="84022"/>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2000"/>
                                        <p:tgtEl>
                                          <p:spTgt spid="84024"/>
                                        </p:tgtEl>
                                      </p:cBhvr>
                                    </p:animEffect>
                                    <p:set>
                                      <p:cBhvr>
                                        <p:cTn id="177" dur="1" fill="hold">
                                          <p:stCondLst>
                                            <p:cond delay="1999"/>
                                          </p:stCondLst>
                                        </p:cTn>
                                        <p:tgtEl>
                                          <p:spTgt spid="84024"/>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2000"/>
                                        <p:tgtEl>
                                          <p:spTgt spid="84025"/>
                                        </p:tgtEl>
                                      </p:cBhvr>
                                    </p:animEffect>
                                    <p:set>
                                      <p:cBhvr>
                                        <p:cTn id="180" dur="1" fill="hold">
                                          <p:stCondLst>
                                            <p:cond delay="1999"/>
                                          </p:stCondLst>
                                        </p:cTn>
                                        <p:tgtEl>
                                          <p:spTgt spid="84025"/>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2000"/>
                                        <p:tgtEl>
                                          <p:spTgt spid="84026"/>
                                        </p:tgtEl>
                                      </p:cBhvr>
                                    </p:animEffect>
                                    <p:set>
                                      <p:cBhvr>
                                        <p:cTn id="183" dur="1" fill="hold">
                                          <p:stCondLst>
                                            <p:cond delay="1999"/>
                                          </p:stCondLst>
                                        </p:cTn>
                                        <p:tgtEl>
                                          <p:spTgt spid="84026"/>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2000"/>
                                        <p:tgtEl>
                                          <p:spTgt spid="84027"/>
                                        </p:tgtEl>
                                      </p:cBhvr>
                                    </p:animEffect>
                                    <p:set>
                                      <p:cBhvr>
                                        <p:cTn id="186" dur="1" fill="hold">
                                          <p:stCondLst>
                                            <p:cond delay="1999"/>
                                          </p:stCondLst>
                                        </p:cTn>
                                        <p:tgtEl>
                                          <p:spTgt spid="84027"/>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2000"/>
                                        <p:tgtEl>
                                          <p:spTgt spid="84028"/>
                                        </p:tgtEl>
                                      </p:cBhvr>
                                    </p:animEffect>
                                    <p:set>
                                      <p:cBhvr>
                                        <p:cTn id="189" dur="1" fill="hold">
                                          <p:stCondLst>
                                            <p:cond delay="1999"/>
                                          </p:stCondLst>
                                        </p:cTn>
                                        <p:tgtEl>
                                          <p:spTgt spid="8402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2000"/>
                                        <p:tgtEl>
                                          <p:spTgt spid="84029"/>
                                        </p:tgtEl>
                                      </p:cBhvr>
                                    </p:animEffect>
                                    <p:set>
                                      <p:cBhvr>
                                        <p:cTn id="192" dur="1" fill="hold">
                                          <p:stCondLst>
                                            <p:cond delay="1999"/>
                                          </p:stCondLst>
                                        </p:cTn>
                                        <p:tgtEl>
                                          <p:spTgt spid="84029"/>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2000"/>
                                        <p:tgtEl>
                                          <p:spTgt spid="84030"/>
                                        </p:tgtEl>
                                      </p:cBhvr>
                                    </p:animEffect>
                                    <p:set>
                                      <p:cBhvr>
                                        <p:cTn id="195" dur="1" fill="hold">
                                          <p:stCondLst>
                                            <p:cond delay="1999"/>
                                          </p:stCondLst>
                                        </p:cTn>
                                        <p:tgtEl>
                                          <p:spTgt spid="84030"/>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2000"/>
                                        <p:tgtEl>
                                          <p:spTgt spid="84031"/>
                                        </p:tgtEl>
                                      </p:cBhvr>
                                    </p:animEffect>
                                    <p:set>
                                      <p:cBhvr>
                                        <p:cTn id="198" dur="1" fill="hold">
                                          <p:stCondLst>
                                            <p:cond delay="1999"/>
                                          </p:stCondLst>
                                        </p:cTn>
                                        <p:tgtEl>
                                          <p:spTgt spid="84031"/>
                                        </p:tgtEl>
                                        <p:attrNameLst>
                                          <p:attrName>style.visibility</p:attrName>
                                        </p:attrNameLst>
                                      </p:cBhvr>
                                      <p:to>
                                        <p:strVal val="hidden"/>
                                      </p:to>
                                    </p:set>
                                  </p:childTnLst>
                                </p:cTn>
                              </p:par>
                            </p:childTnLst>
                          </p:cTn>
                        </p:par>
                        <p:par>
                          <p:cTn id="199" fill="hold" nodeType="afterGroup">
                            <p:stCondLst>
                              <p:cond delay="2000"/>
                            </p:stCondLst>
                            <p:childTnLst>
                              <p:par>
                                <p:cTn id="200" presetID="37" presetClass="entr" presetSubtype="0" fill="hold" grpId="0" nodeType="afterEffect">
                                  <p:stCondLst>
                                    <p:cond delay="0"/>
                                  </p:stCondLst>
                                  <p:childTnLst>
                                    <p:set>
                                      <p:cBhvr>
                                        <p:cTn id="201" dur="1" fill="hold">
                                          <p:stCondLst>
                                            <p:cond delay="0"/>
                                          </p:stCondLst>
                                        </p:cTn>
                                        <p:tgtEl>
                                          <p:spTgt spid="84037"/>
                                        </p:tgtEl>
                                        <p:attrNameLst>
                                          <p:attrName>style.visibility</p:attrName>
                                        </p:attrNameLst>
                                      </p:cBhvr>
                                      <p:to>
                                        <p:strVal val="visible"/>
                                      </p:to>
                                    </p:set>
                                    <p:animEffect transition="in" filter="fade">
                                      <p:cBhvr>
                                        <p:cTn id="202" dur="1000"/>
                                        <p:tgtEl>
                                          <p:spTgt spid="84037"/>
                                        </p:tgtEl>
                                      </p:cBhvr>
                                    </p:animEffect>
                                    <p:anim calcmode="lin" valueType="num">
                                      <p:cBhvr>
                                        <p:cTn id="203" dur="1000" fill="hold"/>
                                        <p:tgtEl>
                                          <p:spTgt spid="84037"/>
                                        </p:tgtEl>
                                        <p:attrNameLst>
                                          <p:attrName>ppt_x</p:attrName>
                                        </p:attrNameLst>
                                      </p:cBhvr>
                                      <p:tavLst>
                                        <p:tav tm="0">
                                          <p:val>
                                            <p:strVal val="#ppt_x"/>
                                          </p:val>
                                        </p:tav>
                                        <p:tav tm="100000">
                                          <p:val>
                                            <p:strVal val="#ppt_x"/>
                                          </p:val>
                                        </p:tav>
                                      </p:tavLst>
                                    </p:anim>
                                    <p:anim calcmode="lin" valueType="num">
                                      <p:cBhvr>
                                        <p:cTn id="204" dur="900" decel="100000" fill="hold"/>
                                        <p:tgtEl>
                                          <p:spTgt spid="84037"/>
                                        </p:tgtEl>
                                        <p:attrNameLst>
                                          <p:attrName>ppt_y</p:attrName>
                                        </p:attrNameLst>
                                      </p:cBhvr>
                                      <p:tavLst>
                                        <p:tav tm="0">
                                          <p:val>
                                            <p:strVal val="#ppt_y+1"/>
                                          </p:val>
                                        </p:tav>
                                        <p:tav tm="100000">
                                          <p:val>
                                            <p:strVal val="#ppt_y-.03"/>
                                          </p:val>
                                        </p:tav>
                                      </p:tavLst>
                                    </p:anim>
                                    <p:anim calcmode="lin" valueType="num">
                                      <p:cBhvr>
                                        <p:cTn id="205" dur="100" accel="100000" fill="hold">
                                          <p:stCondLst>
                                            <p:cond delay="900"/>
                                          </p:stCondLst>
                                        </p:cTn>
                                        <p:tgtEl>
                                          <p:spTgt spid="84037"/>
                                        </p:tgtEl>
                                        <p:attrNameLst>
                                          <p:attrName>ppt_y</p:attrName>
                                        </p:attrNameLst>
                                      </p:cBhvr>
                                      <p:tavLst>
                                        <p:tav tm="0">
                                          <p:val>
                                            <p:strVal val="#ppt_y-.03"/>
                                          </p:val>
                                        </p:tav>
                                        <p:tav tm="100000">
                                          <p:val>
                                            <p:strVal val="#ppt_y"/>
                                          </p:val>
                                        </p:tav>
                                      </p:tavLst>
                                    </p:anim>
                                  </p:childTnLst>
                                </p:cTn>
                              </p:par>
                              <p:par>
                                <p:cTn id="206" presetID="37" presetClass="entr" presetSubtype="0" fill="hold" grpId="0" nodeType="withEffect">
                                  <p:stCondLst>
                                    <p:cond delay="0"/>
                                  </p:stCondLst>
                                  <p:childTnLst>
                                    <p:set>
                                      <p:cBhvr>
                                        <p:cTn id="207" dur="1" fill="hold">
                                          <p:stCondLst>
                                            <p:cond delay="0"/>
                                          </p:stCondLst>
                                        </p:cTn>
                                        <p:tgtEl>
                                          <p:spTgt spid="84038"/>
                                        </p:tgtEl>
                                        <p:attrNameLst>
                                          <p:attrName>style.visibility</p:attrName>
                                        </p:attrNameLst>
                                      </p:cBhvr>
                                      <p:to>
                                        <p:strVal val="visible"/>
                                      </p:to>
                                    </p:set>
                                    <p:animEffect transition="in" filter="fade">
                                      <p:cBhvr>
                                        <p:cTn id="208" dur="1000"/>
                                        <p:tgtEl>
                                          <p:spTgt spid="84038"/>
                                        </p:tgtEl>
                                      </p:cBhvr>
                                    </p:animEffect>
                                    <p:anim calcmode="lin" valueType="num">
                                      <p:cBhvr>
                                        <p:cTn id="209" dur="1000" fill="hold"/>
                                        <p:tgtEl>
                                          <p:spTgt spid="84038"/>
                                        </p:tgtEl>
                                        <p:attrNameLst>
                                          <p:attrName>ppt_x</p:attrName>
                                        </p:attrNameLst>
                                      </p:cBhvr>
                                      <p:tavLst>
                                        <p:tav tm="0">
                                          <p:val>
                                            <p:strVal val="#ppt_x"/>
                                          </p:val>
                                        </p:tav>
                                        <p:tav tm="100000">
                                          <p:val>
                                            <p:strVal val="#ppt_x"/>
                                          </p:val>
                                        </p:tav>
                                      </p:tavLst>
                                    </p:anim>
                                    <p:anim calcmode="lin" valueType="num">
                                      <p:cBhvr>
                                        <p:cTn id="210" dur="900" decel="100000" fill="hold"/>
                                        <p:tgtEl>
                                          <p:spTgt spid="84038"/>
                                        </p:tgtEl>
                                        <p:attrNameLst>
                                          <p:attrName>ppt_y</p:attrName>
                                        </p:attrNameLst>
                                      </p:cBhvr>
                                      <p:tavLst>
                                        <p:tav tm="0">
                                          <p:val>
                                            <p:strVal val="#ppt_y+1"/>
                                          </p:val>
                                        </p:tav>
                                        <p:tav tm="100000">
                                          <p:val>
                                            <p:strVal val="#ppt_y-.03"/>
                                          </p:val>
                                        </p:tav>
                                      </p:tavLst>
                                    </p:anim>
                                    <p:anim calcmode="lin" valueType="num">
                                      <p:cBhvr>
                                        <p:cTn id="211" dur="100" accel="100000" fill="hold">
                                          <p:stCondLst>
                                            <p:cond delay="900"/>
                                          </p:stCondLst>
                                        </p:cTn>
                                        <p:tgtEl>
                                          <p:spTgt spid="84038"/>
                                        </p:tgtEl>
                                        <p:attrNameLst>
                                          <p:attrName>ppt_y</p:attrName>
                                        </p:attrNameLst>
                                      </p:cBhvr>
                                      <p:tavLst>
                                        <p:tav tm="0">
                                          <p:val>
                                            <p:strVal val="#ppt_y-.03"/>
                                          </p:val>
                                        </p:tav>
                                        <p:tav tm="100000">
                                          <p:val>
                                            <p:strVal val="#ppt_y"/>
                                          </p:val>
                                        </p:tav>
                                      </p:tavLst>
                                    </p:anim>
                                  </p:childTnLst>
                                </p:cTn>
                              </p:par>
                              <p:par>
                                <p:cTn id="212" presetID="37" presetClass="entr" presetSubtype="0" fill="hold" grpId="0" nodeType="withEffect">
                                  <p:stCondLst>
                                    <p:cond delay="0"/>
                                  </p:stCondLst>
                                  <p:childTnLst>
                                    <p:set>
                                      <p:cBhvr>
                                        <p:cTn id="213" dur="1" fill="hold">
                                          <p:stCondLst>
                                            <p:cond delay="0"/>
                                          </p:stCondLst>
                                        </p:cTn>
                                        <p:tgtEl>
                                          <p:spTgt spid="84039"/>
                                        </p:tgtEl>
                                        <p:attrNameLst>
                                          <p:attrName>style.visibility</p:attrName>
                                        </p:attrNameLst>
                                      </p:cBhvr>
                                      <p:to>
                                        <p:strVal val="visible"/>
                                      </p:to>
                                    </p:set>
                                    <p:animEffect transition="in" filter="fade">
                                      <p:cBhvr>
                                        <p:cTn id="214" dur="1000"/>
                                        <p:tgtEl>
                                          <p:spTgt spid="84039"/>
                                        </p:tgtEl>
                                      </p:cBhvr>
                                    </p:animEffect>
                                    <p:anim calcmode="lin" valueType="num">
                                      <p:cBhvr>
                                        <p:cTn id="215" dur="1000" fill="hold"/>
                                        <p:tgtEl>
                                          <p:spTgt spid="84039"/>
                                        </p:tgtEl>
                                        <p:attrNameLst>
                                          <p:attrName>ppt_x</p:attrName>
                                        </p:attrNameLst>
                                      </p:cBhvr>
                                      <p:tavLst>
                                        <p:tav tm="0">
                                          <p:val>
                                            <p:strVal val="#ppt_x"/>
                                          </p:val>
                                        </p:tav>
                                        <p:tav tm="100000">
                                          <p:val>
                                            <p:strVal val="#ppt_x"/>
                                          </p:val>
                                        </p:tav>
                                      </p:tavLst>
                                    </p:anim>
                                    <p:anim calcmode="lin" valueType="num">
                                      <p:cBhvr>
                                        <p:cTn id="216" dur="900" decel="100000" fill="hold"/>
                                        <p:tgtEl>
                                          <p:spTgt spid="84039"/>
                                        </p:tgtEl>
                                        <p:attrNameLst>
                                          <p:attrName>ppt_y</p:attrName>
                                        </p:attrNameLst>
                                      </p:cBhvr>
                                      <p:tavLst>
                                        <p:tav tm="0">
                                          <p:val>
                                            <p:strVal val="#ppt_y+1"/>
                                          </p:val>
                                        </p:tav>
                                        <p:tav tm="100000">
                                          <p:val>
                                            <p:strVal val="#ppt_y-.03"/>
                                          </p:val>
                                        </p:tav>
                                      </p:tavLst>
                                    </p:anim>
                                    <p:anim calcmode="lin" valueType="num">
                                      <p:cBhvr>
                                        <p:cTn id="217" dur="100" accel="100000" fill="hold">
                                          <p:stCondLst>
                                            <p:cond delay="900"/>
                                          </p:stCondLst>
                                        </p:cTn>
                                        <p:tgtEl>
                                          <p:spTgt spid="84039"/>
                                        </p:tgtEl>
                                        <p:attrNameLst>
                                          <p:attrName>ppt_y</p:attrName>
                                        </p:attrNameLst>
                                      </p:cBhvr>
                                      <p:tavLst>
                                        <p:tav tm="0">
                                          <p:val>
                                            <p:strVal val="#ppt_y-.03"/>
                                          </p:val>
                                        </p:tav>
                                        <p:tav tm="100000">
                                          <p:val>
                                            <p:strVal val="#ppt_y"/>
                                          </p:val>
                                        </p:tav>
                                      </p:tavLst>
                                    </p:anim>
                                  </p:childTnLst>
                                </p:cTn>
                              </p:par>
                              <p:par>
                                <p:cTn id="218" presetID="37" presetClass="entr" presetSubtype="0" fill="hold" grpId="0" nodeType="withEffect">
                                  <p:stCondLst>
                                    <p:cond delay="0"/>
                                  </p:stCondLst>
                                  <p:childTnLst>
                                    <p:set>
                                      <p:cBhvr>
                                        <p:cTn id="219" dur="1" fill="hold">
                                          <p:stCondLst>
                                            <p:cond delay="0"/>
                                          </p:stCondLst>
                                        </p:cTn>
                                        <p:tgtEl>
                                          <p:spTgt spid="84040"/>
                                        </p:tgtEl>
                                        <p:attrNameLst>
                                          <p:attrName>style.visibility</p:attrName>
                                        </p:attrNameLst>
                                      </p:cBhvr>
                                      <p:to>
                                        <p:strVal val="visible"/>
                                      </p:to>
                                    </p:set>
                                    <p:animEffect transition="in" filter="fade">
                                      <p:cBhvr>
                                        <p:cTn id="220" dur="1000"/>
                                        <p:tgtEl>
                                          <p:spTgt spid="84040"/>
                                        </p:tgtEl>
                                      </p:cBhvr>
                                    </p:animEffect>
                                    <p:anim calcmode="lin" valueType="num">
                                      <p:cBhvr>
                                        <p:cTn id="221" dur="1000" fill="hold"/>
                                        <p:tgtEl>
                                          <p:spTgt spid="84040"/>
                                        </p:tgtEl>
                                        <p:attrNameLst>
                                          <p:attrName>ppt_x</p:attrName>
                                        </p:attrNameLst>
                                      </p:cBhvr>
                                      <p:tavLst>
                                        <p:tav tm="0">
                                          <p:val>
                                            <p:strVal val="#ppt_x"/>
                                          </p:val>
                                        </p:tav>
                                        <p:tav tm="100000">
                                          <p:val>
                                            <p:strVal val="#ppt_x"/>
                                          </p:val>
                                        </p:tav>
                                      </p:tavLst>
                                    </p:anim>
                                    <p:anim calcmode="lin" valueType="num">
                                      <p:cBhvr>
                                        <p:cTn id="222" dur="900" decel="100000" fill="hold"/>
                                        <p:tgtEl>
                                          <p:spTgt spid="84040"/>
                                        </p:tgtEl>
                                        <p:attrNameLst>
                                          <p:attrName>ppt_y</p:attrName>
                                        </p:attrNameLst>
                                      </p:cBhvr>
                                      <p:tavLst>
                                        <p:tav tm="0">
                                          <p:val>
                                            <p:strVal val="#ppt_y+1"/>
                                          </p:val>
                                        </p:tav>
                                        <p:tav tm="100000">
                                          <p:val>
                                            <p:strVal val="#ppt_y-.03"/>
                                          </p:val>
                                        </p:tav>
                                      </p:tavLst>
                                    </p:anim>
                                    <p:anim calcmode="lin" valueType="num">
                                      <p:cBhvr>
                                        <p:cTn id="223" dur="100" accel="100000" fill="hold">
                                          <p:stCondLst>
                                            <p:cond delay="900"/>
                                          </p:stCondLst>
                                        </p:cTn>
                                        <p:tgtEl>
                                          <p:spTgt spid="84040"/>
                                        </p:tgtEl>
                                        <p:attrNameLst>
                                          <p:attrName>ppt_y</p:attrName>
                                        </p:attrNameLst>
                                      </p:cBhvr>
                                      <p:tavLst>
                                        <p:tav tm="0">
                                          <p:val>
                                            <p:strVal val="#ppt_y-.03"/>
                                          </p:val>
                                        </p:tav>
                                        <p:tav tm="100000">
                                          <p:val>
                                            <p:strVal val="#ppt_y"/>
                                          </p:val>
                                        </p:tav>
                                      </p:tavLst>
                                    </p:anim>
                                  </p:childTnLst>
                                </p:cTn>
                              </p:par>
                              <p:par>
                                <p:cTn id="224" presetID="37" presetClass="entr" presetSubtype="0" fill="hold" grpId="0" nodeType="withEffect">
                                  <p:stCondLst>
                                    <p:cond delay="0"/>
                                  </p:stCondLst>
                                  <p:childTnLst>
                                    <p:set>
                                      <p:cBhvr>
                                        <p:cTn id="225" dur="1" fill="hold">
                                          <p:stCondLst>
                                            <p:cond delay="0"/>
                                          </p:stCondLst>
                                        </p:cTn>
                                        <p:tgtEl>
                                          <p:spTgt spid="84041"/>
                                        </p:tgtEl>
                                        <p:attrNameLst>
                                          <p:attrName>style.visibility</p:attrName>
                                        </p:attrNameLst>
                                      </p:cBhvr>
                                      <p:to>
                                        <p:strVal val="visible"/>
                                      </p:to>
                                    </p:set>
                                    <p:animEffect transition="in" filter="fade">
                                      <p:cBhvr>
                                        <p:cTn id="226" dur="1000"/>
                                        <p:tgtEl>
                                          <p:spTgt spid="84041"/>
                                        </p:tgtEl>
                                      </p:cBhvr>
                                    </p:animEffect>
                                    <p:anim calcmode="lin" valueType="num">
                                      <p:cBhvr>
                                        <p:cTn id="227" dur="1000" fill="hold"/>
                                        <p:tgtEl>
                                          <p:spTgt spid="84041"/>
                                        </p:tgtEl>
                                        <p:attrNameLst>
                                          <p:attrName>ppt_x</p:attrName>
                                        </p:attrNameLst>
                                      </p:cBhvr>
                                      <p:tavLst>
                                        <p:tav tm="0">
                                          <p:val>
                                            <p:strVal val="#ppt_x"/>
                                          </p:val>
                                        </p:tav>
                                        <p:tav tm="100000">
                                          <p:val>
                                            <p:strVal val="#ppt_x"/>
                                          </p:val>
                                        </p:tav>
                                      </p:tavLst>
                                    </p:anim>
                                    <p:anim calcmode="lin" valueType="num">
                                      <p:cBhvr>
                                        <p:cTn id="228" dur="900" decel="100000" fill="hold"/>
                                        <p:tgtEl>
                                          <p:spTgt spid="84041"/>
                                        </p:tgtEl>
                                        <p:attrNameLst>
                                          <p:attrName>ppt_y</p:attrName>
                                        </p:attrNameLst>
                                      </p:cBhvr>
                                      <p:tavLst>
                                        <p:tav tm="0">
                                          <p:val>
                                            <p:strVal val="#ppt_y+1"/>
                                          </p:val>
                                        </p:tav>
                                        <p:tav tm="100000">
                                          <p:val>
                                            <p:strVal val="#ppt_y-.03"/>
                                          </p:val>
                                        </p:tav>
                                      </p:tavLst>
                                    </p:anim>
                                    <p:anim calcmode="lin" valueType="num">
                                      <p:cBhvr>
                                        <p:cTn id="229" dur="100" accel="100000" fill="hold">
                                          <p:stCondLst>
                                            <p:cond delay="900"/>
                                          </p:stCondLst>
                                        </p:cTn>
                                        <p:tgtEl>
                                          <p:spTgt spid="840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P spid="83973" grpId="1" animBg="1"/>
      <p:bldP spid="83974" grpId="0" animBg="1"/>
      <p:bldP spid="83974" grpId="1" animBg="1"/>
      <p:bldP spid="83975" grpId="0" animBg="1"/>
      <p:bldP spid="83975" grpId="1" animBg="1"/>
      <p:bldP spid="83976" grpId="0" animBg="1"/>
      <p:bldP spid="83976" grpId="1" animBg="1"/>
      <p:bldP spid="83984" grpId="0"/>
      <p:bldP spid="83984" grpId="1"/>
      <p:bldP spid="83985" grpId="0" animBg="1"/>
      <p:bldP spid="83985" grpId="1" animBg="1"/>
      <p:bldP spid="83986" grpId="0" animBg="1"/>
      <p:bldP spid="83986" grpId="1" animBg="1"/>
      <p:bldP spid="83987" grpId="0" animBg="1"/>
      <p:bldP spid="83987" grpId="1" animBg="1"/>
      <p:bldP spid="83988" grpId="0" animBg="1"/>
      <p:bldP spid="83988" grpId="1" animBg="1"/>
      <p:bldP spid="83996" grpId="0"/>
      <p:bldP spid="83996" grpId="1"/>
      <p:bldP spid="83997" grpId="0" animBg="1"/>
      <p:bldP spid="83997" grpId="1" animBg="1"/>
      <p:bldP spid="83998" grpId="0" animBg="1"/>
      <p:bldP spid="83998" grpId="1" animBg="1"/>
      <p:bldP spid="83999" grpId="0" animBg="1"/>
      <p:bldP spid="83999" grpId="1" animBg="1"/>
      <p:bldP spid="84000" grpId="0" animBg="1"/>
      <p:bldP spid="84000" grpId="1" animBg="1"/>
      <p:bldP spid="84007" grpId="0"/>
      <p:bldP spid="84007" grpId="1"/>
      <p:bldP spid="84010" grpId="0" animBg="1"/>
      <p:bldP spid="84010" grpId="1" animBg="1"/>
      <p:bldP spid="84011" grpId="0" animBg="1"/>
      <p:bldP spid="84011" grpId="1" animBg="1"/>
      <p:bldP spid="84012" grpId="0" animBg="1"/>
      <p:bldP spid="84012" grpId="1" animBg="1"/>
      <p:bldP spid="84014" grpId="0"/>
      <p:bldP spid="84014" grpId="1"/>
      <p:bldP spid="84016" grpId="0"/>
      <p:bldP spid="84019" grpId="0" animBg="1"/>
      <p:bldP spid="84019" grpId="1" animBg="1"/>
      <p:bldP spid="84020" grpId="0" animBg="1"/>
      <p:bldP spid="84020" grpId="1" animBg="1"/>
      <p:bldP spid="84021" grpId="0" animBg="1"/>
      <p:bldP spid="84021" grpId="1" animBg="1"/>
      <p:bldP spid="84022" grpId="0" animBg="1"/>
      <p:bldP spid="84022" grpId="1" animBg="1"/>
      <p:bldP spid="84024" grpId="0" animBg="1"/>
      <p:bldP spid="84024" grpId="1" animBg="1"/>
      <p:bldP spid="84025" grpId="0" animBg="1"/>
      <p:bldP spid="84025" grpId="1" animBg="1"/>
      <p:bldP spid="84026" grpId="0" animBg="1"/>
      <p:bldP spid="84026" grpId="1" animBg="1"/>
      <p:bldP spid="84027" grpId="0" animBg="1"/>
      <p:bldP spid="84027" grpId="1" animBg="1"/>
      <p:bldP spid="84028" grpId="0" animBg="1"/>
      <p:bldP spid="84028" grpId="1" animBg="1"/>
      <p:bldP spid="84029" grpId="0" animBg="1"/>
      <p:bldP spid="84029" grpId="1" animBg="1"/>
      <p:bldP spid="84030" grpId="0" animBg="1"/>
      <p:bldP spid="84030" grpId="1" animBg="1"/>
      <p:bldP spid="84031" grpId="0" animBg="1"/>
      <p:bldP spid="84031" grpId="1" animBg="1"/>
      <p:bldP spid="84037" grpId="0" animBg="1"/>
      <p:bldP spid="84038" grpId="0" animBg="1"/>
      <p:bldP spid="84039" grpId="0" animBg="1"/>
      <p:bldP spid="84040" grpId="0" animBg="1"/>
      <p:bldP spid="840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4"/>
          <p:cNvSpPr>
            <a:spLocks noChangeArrowheads="1"/>
          </p:cNvSpPr>
          <p:nvPr/>
        </p:nvSpPr>
        <p:spPr bwMode="auto">
          <a:xfrm>
            <a:off x="2286000" y="3962400"/>
            <a:ext cx="4953000" cy="1676400"/>
          </a:xfrm>
          <a:prstGeom prst="ellipse">
            <a:avLst/>
          </a:prstGeom>
          <a:solidFill>
            <a:srgbClr val="0F2145">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56322" name="Rectangle 2"/>
          <p:cNvSpPr>
            <a:spLocks noGrp="1" noChangeArrowheads="1"/>
          </p:cNvSpPr>
          <p:nvPr>
            <p:ph type="title"/>
          </p:nvPr>
        </p:nvSpPr>
        <p:spPr/>
        <p:txBody>
          <a:bodyPr/>
          <a:lstStyle/>
          <a:p>
            <a:pPr eaLnBrk="1" hangingPunct="1"/>
            <a:r>
              <a:rPr lang="en-US" sz="3600" smtClean="0"/>
              <a:t>Teaching Staff</a:t>
            </a:r>
          </a:p>
        </p:txBody>
      </p:sp>
      <p:sp>
        <p:nvSpPr>
          <p:cNvPr id="23556" name="Oval 4"/>
          <p:cNvSpPr>
            <a:spLocks noChangeArrowheads="1"/>
          </p:cNvSpPr>
          <p:nvPr/>
        </p:nvSpPr>
        <p:spPr bwMode="gray">
          <a:xfrm rot="-998297">
            <a:off x="1331913" y="2200275"/>
            <a:ext cx="5762625" cy="3016250"/>
          </a:xfrm>
          <a:prstGeom prst="ellipse">
            <a:avLst/>
          </a:prstGeom>
          <a:gradFill rotWithShape="0">
            <a:gsLst>
              <a:gs pos="0">
                <a:srgbClr val="29698D"/>
              </a:gs>
              <a:gs pos="50000">
                <a:srgbClr val="CBDBE3"/>
              </a:gs>
              <a:gs pos="100000">
                <a:srgbClr val="29698D"/>
              </a:gs>
            </a:gsLst>
            <a:lin ang="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ru-RU"/>
          </a:p>
        </p:txBody>
      </p:sp>
      <p:sp>
        <p:nvSpPr>
          <p:cNvPr id="56325" name="Oval 5"/>
          <p:cNvSpPr>
            <a:spLocks noChangeArrowheads="1"/>
          </p:cNvSpPr>
          <p:nvPr/>
        </p:nvSpPr>
        <p:spPr bwMode="gray">
          <a:xfrm rot="-998297">
            <a:off x="1389063" y="2038350"/>
            <a:ext cx="5562600" cy="2922588"/>
          </a:xfrm>
          <a:prstGeom prst="ellipse">
            <a:avLst/>
          </a:prstGeom>
          <a:gradFill rotWithShape="1">
            <a:gsLst>
              <a:gs pos="0">
                <a:srgbClr val="208282"/>
              </a:gs>
              <a:gs pos="100000">
                <a:srgbClr val="33CCCC"/>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ru-RU"/>
          </a:p>
        </p:txBody>
      </p:sp>
      <p:sp>
        <p:nvSpPr>
          <p:cNvPr id="23558" name="Arc 6"/>
          <p:cNvSpPr>
            <a:spLocks/>
          </p:cNvSpPr>
          <p:nvPr/>
        </p:nvSpPr>
        <p:spPr bwMode="gray">
          <a:xfrm rot="-998297">
            <a:off x="4037013" y="2116138"/>
            <a:ext cx="2851150" cy="1538287"/>
          </a:xfrm>
          <a:custGeom>
            <a:avLst/>
            <a:gdLst>
              <a:gd name="T0" fmla="*/ 2147483647 w 21600"/>
              <a:gd name="T1" fmla="*/ 0 h 22718"/>
              <a:gd name="T2" fmla="*/ 2147483647 w 21600"/>
              <a:gd name="T3" fmla="*/ 2147483647 h 22718"/>
              <a:gd name="T4" fmla="*/ 0 w 21600"/>
              <a:gd name="T5" fmla="*/ 2147483647 h 22718"/>
              <a:gd name="T6" fmla="*/ 0 60000 65536"/>
              <a:gd name="T7" fmla="*/ 0 60000 65536"/>
              <a:gd name="T8" fmla="*/ 0 60000 65536"/>
              <a:gd name="T9" fmla="*/ 0 w 21600"/>
              <a:gd name="T10" fmla="*/ 0 h 22718"/>
              <a:gd name="T11" fmla="*/ 21600 w 21600"/>
              <a:gd name="T12" fmla="*/ 22718 h 22718"/>
            </a:gdLst>
            <a:ahLst/>
            <a:cxnLst>
              <a:cxn ang="T6">
                <a:pos x="T0" y="T1"/>
              </a:cxn>
              <a:cxn ang="T7">
                <a:pos x="T2" y="T3"/>
              </a:cxn>
              <a:cxn ang="T8">
                <a:pos x="T4" y="T5"/>
              </a:cxn>
            </a:cxnLst>
            <a:rect l="T9" t="T10" r="T11" b="T12"/>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lnTo>
                  <a:pt x="16157" y="-1"/>
                </a:lnTo>
                <a:close/>
              </a:path>
            </a:pathLst>
          </a:custGeom>
          <a:solidFill>
            <a:srgbClr val="0099CC"/>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23559" name="Oval 10"/>
          <p:cNvSpPr>
            <a:spLocks noChangeArrowheads="1"/>
          </p:cNvSpPr>
          <p:nvPr/>
        </p:nvSpPr>
        <p:spPr bwMode="gray">
          <a:xfrm rot="-998297">
            <a:off x="2849563" y="2752725"/>
            <a:ext cx="2695575" cy="1339850"/>
          </a:xfrm>
          <a:prstGeom prst="ellipse">
            <a:avLst/>
          </a:prstGeom>
          <a:gradFill rotWithShape="0">
            <a:gsLst>
              <a:gs pos="0">
                <a:srgbClr val="000000"/>
              </a:gs>
              <a:gs pos="50000">
                <a:srgbClr val="C1C1C1"/>
              </a:gs>
              <a:gs pos="100000">
                <a:srgbClr val="000000"/>
              </a:gs>
            </a:gsLst>
            <a:lin ang="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ru-RU"/>
          </a:p>
        </p:txBody>
      </p:sp>
      <p:sp>
        <p:nvSpPr>
          <p:cNvPr id="23560" name="Text Box 12"/>
          <p:cNvSpPr txBox="1">
            <a:spLocks noChangeArrowheads="1"/>
          </p:cNvSpPr>
          <p:nvPr/>
        </p:nvSpPr>
        <p:spPr bwMode="gray">
          <a:xfrm>
            <a:off x="1749425" y="3570288"/>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FFFF"/>
                </a:solidFill>
                <a:latin typeface="Verdana" pitchFamily="34" charset="0"/>
              </a:rPr>
              <a:t>78%</a:t>
            </a:r>
            <a:endParaRPr lang="en-US" sz="2400" b="1"/>
          </a:p>
        </p:txBody>
      </p:sp>
      <p:sp>
        <p:nvSpPr>
          <p:cNvPr id="56334" name="Freeform 14"/>
          <p:cNvSpPr>
            <a:spLocks/>
          </p:cNvSpPr>
          <p:nvPr/>
        </p:nvSpPr>
        <p:spPr bwMode="gray">
          <a:xfrm>
            <a:off x="6172200" y="3051175"/>
            <a:ext cx="1295400" cy="1711325"/>
          </a:xfrm>
          <a:custGeom>
            <a:avLst/>
            <a:gdLst>
              <a:gd name="T0" fmla="*/ 0 w 816"/>
              <a:gd name="T1" fmla="*/ 2147483647 h 1078"/>
              <a:gd name="T2" fmla="*/ 2147483647 w 816"/>
              <a:gd name="T3" fmla="*/ 0 h 1078"/>
              <a:gd name="T4" fmla="*/ 2147483647 w 816"/>
              <a:gd name="T5" fmla="*/ 2147483647 h 1078"/>
              <a:gd name="T6" fmla="*/ 2147483647 w 816"/>
              <a:gd name="T7" fmla="*/ 2147483647 h 1078"/>
              <a:gd name="T8" fmla="*/ 2147483647 w 816"/>
              <a:gd name="T9" fmla="*/ 2147483647 h 1078"/>
              <a:gd name="T10" fmla="*/ 0 w 816"/>
              <a:gd name="T11" fmla="*/ 2147483647 h 1078"/>
              <a:gd name="T12" fmla="*/ 0 60000 65536"/>
              <a:gd name="T13" fmla="*/ 0 60000 65536"/>
              <a:gd name="T14" fmla="*/ 0 60000 65536"/>
              <a:gd name="T15" fmla="*/ 0 60000 65536"/>
              <a:gd name="T16" fmla="*/ 0 60000 65536"/>
              <a:gd name="T17" fmla="*/ 0 60000 65536"/>
              <a:gd name="T18" fmla="*/ 0 w 816"/>
              <a:gd name="T19" fmla="*/ 0 h 1078"/>
              <a:gd name="T20" fmla="*/ 816 w 816"/>
              <a:gd name="T21" fmla="*/ 1078 h 1078"/>
            </a:gdLst>
            <a:ahLst/>
            <a:cxnLst>
              <a:cxn ang="T12">
                <a:pos x="T0" y="T1"/>
              </a:cxn>
              <a:cxn ang="T13">
                <a:pos x="T2" y="T3"/>
              </a:cxn>
              <a:cxn ang="T14">
                <a:pos x="T4" y="T5"/>
              </a:cxn>
              <a:cxn ang="T15">
                <a:pos x="T6" y="T7"/>
              </a:cxn>
              <a:cxn ang="T16">
                <a:pos x="T8" y="T9"/>
              </a:cxn>
              <a:cxn ang="T17">
                <a:pos x="T10" y="T11"/>
              </a:cxn>
            </a:cxnLst>
            <a:rect l="T18" t="T19" r="T20" b="T21"/>
            <a:pathLst>
              <a:path w="816" h="1078">
                <a:moveTo>
                  <a:pt x="0" y="841"/>
                </a:moveTo>
                <a:lnTo>
                  <a:pt x="784" y="0"/>
                </a:lnTo>
                <a:lnTo>
                  <a:pt x="816" y="280"/>
                </a:lnTo>
                <a:cubicBezTo>
                  <a:pt x="776" y="392"/>
                  <a:pt x="676" y="539"/>
                  <a:pt x="544" y="672"/>
                </a:cubicBezTo>
                <a:cubicBezTo>
                  <a:pt x="412" y="805"/>
                  <a:pt x="116" y="1050"/>
                  <a:pt x="25" y="1078"/>
                </a:cubicBezTo>
                <a:cubicBezTo>
                  <a:pt x="7" y="1006"/>
                  <a:pt x="0" y="841"/>
                  <a:pt x="0" y="841"/>
                </a:cubicBezTo>
                <a:close/>
              </a:path>
            </a:pathLst>
          </a:custGeom>
          <a:gradFill rotWithShape="0">
            <a:gsLst>
              <a:gs pos="0">
                <a:srgbClr val="A2E8E8"/>
              </a:gs>
              <a:gs pos="100000">
                <a:srgbClr val="33CC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uk-UA"/>
          </a:p>
        </p:txBody>
      </p:sp>
      <p:sp>
        <p:nvSpPr>
          <p:cNvPr id="56335" name="Arc 15"/>
          <p:cNvSpPr>
            <a:spLocks/>
          </p:cNvSpPr>
          <p:nvPr/>
        </p:nvSpPr>
        <p:spPr bwMode="gray">
          <a:xfrm rot="-1060795">
            <a:off x="4570413" y="3057525"/>
            <a:ext cx="2984500" cy="1346200"/>
          </a:xfrm>
          <a:custGeom>
            <a:avLst/>
            <a:gdLst>
              <a:gd name="T0" fmla="*/ 2147483647 w 20601"/>
              <a:gd name="T1" fmla="*/ 2147483647 h 19523"/>
              <a:gd name="T2" fmla="*/ 2147483647 w 20601"/>
              <a:gd name="T3" fmla="*/ 2147483647 h 19523"/>
              <a:gd name="T4" fmla="*/ 0 w 20601"/>
              <a:gd name="T5" fmla="*/ 0 h 19523"/>
              <a:gd name="T6" fmla="*/ 0 60000 65536"/>
              <a:gd name="T7" fmla="*/ 0 60000 65536"/>
              <a:gd name="T8" fmla="*/ 0 60000 65536"/>
              <a:gd name="T9" fmla="*/ 0 w 20601"/>
              <a:gd name="T10" fmla="*/ 0 h 19523"/>
              <a:gd name="T11" fmla="*/ 20601 w 20601"/>
              <a:gd name="T12" fmla="*/ 19523 h 19523"/>
            </a:gdLst>
            <a:ahLst/>
            <a:cxnLst>
              <a:cxn ang="T6">
                <a:pos x="T0" y="T1"/>
              </a:cxn>
              <a:cxn ang="T7">
                <a:pos x="T2" y="T3"/>
              </a:cxn>
              <a:cxn ang="T8">
                <a:pos x="T4" y="T5"/>
              </a:cxn>
            </a:cxnLst>
            <a:rect l="T9" t="T10" r="T11" b="T12"/>
            <a:pathLst>
              <a:path w="20601" h="19523" fill="none" extrusionOk="0">
                <a:moveTo>
                  <a:pt x="20601" y="6492"/>
                </a:moveTo>
                <a:cubicBezTo>
                  <a:pt x="18793" y="12227"/>
                  <a:pt x="14677" y="16949"/>
                  <a:pt x="9241" y="19522"/>
                </a:cubicBezTo>
              </a:path>
              <a:path w="20601" h="19523" stroke="0" extrusionOk="0">
                <a:moveTo>
                  <a:pt x="20601" y="6492"/>
                </a:moveTo>
                <a:cubicBezTo>
                  <a:pt x="18793" y="12227"/>
                  <a:pt x="14677" y="16949"/>
                  <a:pt x="9241" y="19522"/>
                </a:cubicBezTo>
                <a:lnTo>
                  <a:pt x="0" y="0"/>
                </a:lnTo>
                <a:lnTo>
                  <a:pt x="20601" y="6492"/>
                </a:lnTo>
                <a:close/>
              </a:path>
            </a:pathLst>
          </a:custGeom>
          <a:solidFill>
            <a:srgbClr val="33CCCC"/>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56336" name="Freeform 16"/>
          <p:cNvSpPr>
            <a:spLocks/>
          </p:cNvSpPr>
          <p:nvPr/>
        </p:nvSpPr>
        <p:spPr bwMode="gray">
          <a:xfrm>
            <a:off x="4471988" y="3532188"/>
            <a:ext cx="1758950" cy="1236662"/>
          </a:xfrm>
          <a:custGeom>
            <a:avLst/>
            <a:gdLst>
              <a:gd name="T0" fmla="*/ 2147483647 w 1108"/>
              <a:gd name="T1" fmla="*/ 2147483647 h 779"/>
              <a:gd name="T2" fmla="*/ 2147483647 w 1108"/>
              <a:gd name="T3" fmla="*/ 2147483647 h 779"/>
              <a:gd name="T4" fmla="*/ 2147483647 w 1108"/>
              <a:gd name="T5" fmla="*/ 2147483647 h 779"/>
              <a:gd name="T6" fmla="*/ 0 w 1108"/>
              <a:gd name="T7" fmla="*/ 0 h 779"/>
              <a:gd name="T8" fmla="*/ 2147483647 w 1108"/>
              <a:gd name="T9" fmla="*/ 2147483647 h 779"/>
              <a:gd name="T10" fmla="*/ 0 60000 65536"/>
              <a:gd name="T11" fmla="*/ 0 60000 65536"/>
              <a:gd name="T12" fmla="*/ 0 60000 65536"/>
              <a:gd name="T13" fmla="*/ 0 60000 65536"/>
              <a:gd name="T14" fmla="*/ 0 60000 65536"/>
              <a:gd name="T15" fmla="*/ 0 w 1108"/>
              <a:gd name="T16" fmla="*/ 0 h 779"/>
              <a:gd name="T17" fmla="*/ 1108 w 1108"/>
              <a:gd name="T18" fmla="*/ 779 h 779"/>
            </a:gdLst>
            <a:ahLst/>
            <a:cxnLst>
              <a:cxn ang="T10">
                <a:pos x="T0" y="T1"/>
              </a:cxn>
              <a:cxn ang="T11">
                <a:pos x="T2" y="T3"/>
              </a:cxn>
              <a:cxn ang="T12">
                <a:pos x="T4" y="T5"/>
              </a:cxn>
              <a:cxn ang="T13">
                <a:pos x="T6" y="T7"/>
              </a:cxn>
              <a:cxn ang="T14">
                <a:pos x="T8" y="T9"/>
              </a:cxn>
            </a:cxnLst>
            <a:rect l="T15" t="T16" r="T17" b="T18"/>
            <a:pathLst>
              <a:path w="1108" h="779">
                <a:moveTo>
                  <a:pt x="1071" y="546"/>
                </a:moveTo>
                <a:lnTo>
                  <a:pt x="1108" y="779"/>
                </a:lnTo>
                <a:lnTo>
                  <a:pt x="67" y="168"/>
                </a:lnTo>
                <a:lnTo>
                  <a:pt x="0" y="0"/>
                </a:lnTo>
                <a:lnTo>
                  <a:pt x="1071" y="546"/>
                </a:lnTo>
                <a:close/>
              </a:path>
            </a:pathLst>
          </a:custGeom>
          <a:gradFill rotWithShape="1">
            <a:gsLst>
              <a:gs pos="0">
                <a:srgbClr val="A2E8E8"/>
              </a:gs>
              <a:gs pos="100000">
                <a:srgbClr val="33CCC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uk-UA"/>
          </a:p>
        </p:txBody>
      </p:sp>
      <p:sp>
        <p:nvSpPr>
          <p:cNvPr id="56337" name="Text Box 17"/>
          <p:cNvSpPr txBox="1">
            <a:spLocks noChangeArrowheads="1"/>
          </p:cNvSpPr>
          <p:nvPr/>
        </p:nvSpPr>
        <p:spPr bwMode="gray">
          <a:xfrm>
            <a:off x="5629275" y="3433763"/>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FFFF"/>
                </a:solidFill>
                <a:latin typeface="Verdana" pitchFamily="34" charset="0"/>
              </a:rPr>
              <a:t>19%</a:t>
            </a:r>
            <a:endParaRPr lang="en-US" sz="2400" b="1"/>
          </a:p>
        </p:txBody>
      </p:sp>
      <p:sp>
        <p:nvSpPr>
          <p:cNvPr id="56340" name="Oval 20"/>
          <p:cNvSpPr>
            <a:spLocks noChangeArrowheads="1"/>
          </p:cNvSpPr>
          <p:nvPr/>
        </p:nvSpPr>
        <p:spPr bwMode="white">
          <a:xfrm rot="-998297">
            <a:off x="2951163" y="3005138"/>
            <a:ext cx="2586037" cy="1090612"/>
          </a:xfrm>
          <a:prstGeom prst="ellipse">
            <a:avLst/>
          </a:prstGeom>
          <a:gradFill rotWithShape="1">
            <a:gsLst>
              <a:gs pos="0">
                <a:schemeClr val="bg1">
                  <a:gamma/>
                  <a:shade val="46275"/>
                  <a:invGamma/>
                </a:schemeClr>
              </a:gs>
              <a:gs pos="100000">
                <a:schemeClr val="bg1"/>
              </a:gs>
            </a:gsLst>
            <a:lin ang="5400000" scaled="1"/>
          </a:gradFill>
          <a:ln w="12700">
            <a:noFill/>
            <a:round/>
            <a:headEnd type="none" w="sm" len="sm"/>
            <a:tailEnd type="none" w="sm" len="sm"/>
          </a:ln>
          <a:effectLst/>
        </p:spPr>
        <p:txBody>
          <a:bodyPr wrap="none" anchor="ctr"/>
          <a:lstStyle/>
          <a:p>
            <a:pPr>
              <a:defRPr/>
            </a:pPr>
            <a:endParaRPr lang="ru-RU"/>
          </a:p>
        </p:txBody>
      </p:sp>
      <p:sp>
        <p:nvSpPr>
          <p:cNvPr id="23566" name="Freeform 21"/>
          <p:cNvSpPr>
            <a:spLocks/>
          </p:cNvSpPr>
          <p:nvPr/>
        </p:nvSpPr>
        <p:spPr bwMode="gray">
          <a:xfrm>
            <a:off x="4648200" y="3927475"/>
            <a:ext cx="1282700" cy="1028700"/>
          </a:xfrm>
          <a:custGeom>
            <a:avLst/>
            <a:gdLst>
              <a:gd name="T0" fmla="*/ 0 w 808"/>
              <a:gd name="T1" fmla="*/ 2147483647 h 648"/>
              <a:gd name="T2" fmla="*/ 2147483647 w 808"/>
              <a:gd name="T3" fmla="*/ 2147483647 h 648"/>
              <a:gd name="T4" fmla="*/ 2147483647 w 808"/>
              <a:gd name="T5" fmla="*/ 2147483647 h 648"/>
              <a:gd name="T6" fmla="*/ 2147483647 w 808"/>
              <a:gd name="T7" fmla="*/ 2147483647 h 648"/>
              <a:gd name="T8" fmla="*/ 2147483647 w 808"/>
              <a:gd name="T9" fmla="*/ 0 h 648"/>
              <a:gd name="T10" fmla="*/ 0 w 808"/>
              <a:gd name="T11" fmla="*/ 2147483647 h 648"/>
              <a:gd name="T12" fmla="*/ 0 60000 65536"/>
              <a:gd name="T13" fmla="*/ 0 60000 65536"/>
              <a:gd name="T14" fmla="*/ 0 60000 65536"/>
              <a:gd name="T15" fmla="*/ 0 60000 65536"/>
              <a:gd name="T16" fmla="*/ 0 60000 65536"/>
              <a:gd name="T17" fmla="*/ 0 60000 65536"/>
              <a:gd name="T18" fmla="*/ 0 w 808"/>
              <a:gd name="T19" fmla="*/ 0 h 648"/>
              <a:gd name="T20" fmla="*/ 808 w 808"/>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808" h="648">
                <a:moveTo>
                  <a:pt x="0" y="24"/>
                </a:moveTo>
                <a:lnTo>
                  <a:pt x="352" y="448"/>
                </a:lnTo>
                <a:lnTo>
                  <a:pt x="360" y="648"/>
                </a:lnTo>
                <a:lnTo>
                  <a:pt x="808" y="424"/>
                </a:lnTo>
                <a:lnTo>
                  <a:pt x="104" y="0"/>
                </a:lnTo>
                <a:lnTo>
                  <a:pt x="0" y="24"/>
                </a:lnTo>
                <a:close/>
              </a:path>
            </a:pathLst>
          </a:custGeom>
          <a:solidFill>
            <a:srgbClr val="003399">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uk-UA"/>
          </a:p>
        </p:txBody>
      </p:sp>
      <p:sp>
        <p:nvSpPr>
          <p:cNvPr id="56345" name="Text Box 25"/>
          <p:cNvSpPr txBox="1">
            <a:spLocks noChangeArrowheads="1"/>
          </p:cNvSpPr>
          <p:nvPr/>
        </p:nvSpPr>
        <p:spPr bwMode="auto">
          <a:xfrm>
            <a:off x="684213" y="1557338"/>
            <a:ext cx="272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000" b="1"/>
              <a:t>Various Academic </a:t>
            </a:r>
          </a:p>
          <a:p>
            <a:pPr algn="ctr"/>
            <a:r>
              <a:rPr lang="en-GB" sz="2000" b="1"/>
              <a:t>Degrees and Grades</a:t>
            </a:r>
            <a:r>
              <a:rPr lang="ru-RU" sz="2000" b="1"/>
              <a:t> </a:t>
            </a:r>
            <a:endParaRPr lang="en-US" sz="2000" b="1"/>
          </a:p>
        </p:txBody>
      </p:sp>
      <p:sp>
        <p:nvSpPr>
          <p:cNvPr id="56346" name="Text Box 26"/>
          <p:cNvSpPr txBox="1">
            <a:spLocks noChangeArrowheads="1"/>
          </p:cNvSpPr>
          <p:nvPr/>
        </p:nvSpPr>
        <p:spPr bwMode="auto">
          <a:xfrm>
            <a:off x="5035550" y="4843463"/>
            <a:ext cx="3944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000" b="1"/>
              <a:t>Doctors of Science,</a:t>
            </a:r>
          </a:p>
          <a:p>
            <a:pPr algn="ctr"/>
            <a:r>
              <a:rPr lang="en-GB" sz="2000" b="1"/>
              <a:t> Professors and Academicians</a:t>
            </a:r>
            <a:r>
              <a:rPr lang="ru-RU"/>
              <a:t> </a:t>
            </a:r>
            <a:endParaRPr lang="en-US"/>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6322"/>
                                        </p:tgtEl>
                                        <p:attrNameLst>
                                          <p:attrName>style.visibility</p:attrName>
                                        </p:attrNameLst>
                                      </p:cBhvr>
                                      <p:to>
                                        <p:strVal val="visible"/>
                                      </p:to>
                                    </p:set>
                                    <p:anim calcmode="discrete" valueType="clr">
                                      <p:cBhvr override="childStyle">
                                        <p:cTn id="7" dur="80"/>
                                        <p:tgtEl>
                                          <p:spTgt spid="563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2"/>
                                        </p:tgtEl>
                                        <p:attrNameLst>
                                          <p:attrName>fillcolor</p:attrName>
                                        </p:attrNameLst>
                                      </p:cBhvr>
                                      <p:tavLst>
                                        <p:tav tm="0">
                                          <p:val>
                                            <p:clrVal>
                                              <a:schemeClr val="accent2"/>
                                            </p:clrVal>
                                          </p:val>
                                        </p:tav>
                                        <p:tav tm="50000">
                                          <p:val>
                                            <p:clrVal>
                                              <a:schemeClr val="hlink"/>
                                            </p:clrVal>
                                          </p:val>
                                        </p:tav>
                                      </p:tavLst>
                                    </p:anim>
                                    <p:set>
                                      <p:cBhvr>
                                        <p:cTn id="9" dur="80"/>
                                        <p:tgtEl>
                                          <p:spTgt spid="56322"/>
                                        </p:tgtEl>
                                        <p:attrNameLst>
                                          <p:attrName>fill.type</p:attrName>
                                        </p:attrNameLst>
                                      </p:cBhvr>
                                      <p:to>
                                        <p:strVal val="solid"/>
                                      </p:to>
                                    </p:set>
                                  </p:childTnLst>
                                </p:cTn>
                              </p:par>
                            </p:childTnLst>
                          </p:cTn>
                        </p:par>
                        <p:par>
                          <p:cTn id="10" fill="hold" nodeType="afterGroup">
                            <p:stCondLst>
                              <p:cond delay="560"/>
                            </p:stCondLst>
                            <p:childTnLst>
                              <p:par>
                                <p:cTn id="11" presetID="10" presetClass="entr" presetSubtype="0" fill="hold" grpId="0" nodeType="afterEffect">
                                  <p:stCondLst>
                                    <p:cond delay="0"/>
                                  </p:stCondLst>
                                  <p:childTnLst>
                                    <p:set>
                                      <p:cBhvr>
                                        <p:cTn id="12" dur="1" fill="hold">
                                          <p:stCondLst>
                                            <p:cond delay="0"/>
                                          </p:stCondLst>
                                        </p:cTn>
                                        <p:tgtEl>
                                          <p:spTgt spid="56345"/>
                                        </p:tgtEl>
                                        <p:attrNameLst>
                                          <p:attrName>style.visibility</p:attrName>
                                        </p:attrNameLst>
                                      </p:cBhvr>
                                      <p:to>
                                        <p:strVal val="visible"/>
                                      </p:to>
                                    </p:set>
                                    <p:animEffect transition="in" filter="fade">
                                      <p:cBhvr>
                                        <p:cTn id="13" dur="2000"/>
                                        <p:tgtEl>
                                          <p:spTgt spid="56345"/>
                                        </p:tgtEl>
                                      </p:cBhvr>
                                    </p:animEffect>
                                  </p:childTnLst>
                                </p:cTn>
                              </p:par>
                            </p:childTnLst>
                          </p:cTn>
                        </p:par>
                        <p:par>
                          <p:cTn id="14" fill="hold" nodeType="afterGroup">
                            <p:stCondLst>
                              <p:cond delay="2560"/>
                            </p:stCondLst>
                            <p:childTnLst>
                              <p:par>
                                <p:cTn id="15" presetID="21" presetClass="emph" presetSubtype="0" fill="hold" grpId="0" nodeType="afterEffect">
                                  <p:stCondLst>
                                    <p:cond delay="0"/>
                                  </p:stCondLst>
                                  <p:childTnLst>
                                    <p:animClr clrSpc="hsl" dir="cw">
                                      <p:cBhvr override="childStyle">
                                        <p:cTn id="16" dur="500" fill="hold"/>
                                        <p:tgtEl>
                                          <p:spTgt spid="56325"/>
                                        </p:tgtEl>
                                        <p:attrNameLst>
                                          <p:attrName>style.color</p:attrName>
                                        </p:attrNameLst>
                                      </p:cBhvr>
                                      <p:by>
                                        <p:hsl h="7200000" s="0" l="0"/>
                                      </p:by>
                                    </p:animClr>
                                    <p:animClr clrSpc="hsl" dir="cw">
                                      <p:cBhvr>
                                        <p:cTn id="17" dur="500" fill="hold"/>
                                        <p:tgtEl>
                                          <p:spTgt spid="56325"/>
                                        </p:tgtEl>
                                        <p:attrNameLst>
                                          <p:attrName>fillcolor</p:attrName>
                                        </p:attrNameLst>
                                      </p:cBhvr>
                                      <p:by>
                                        <p:hsl h="7200000" s="0" l="0"/>
                                      </p:by>
                                    </p:animClr>
                                    <p:animClr clrSpc="hsl" dir="cw">
                                      <p:cBhvr>
                                        <p:cTn id="18" dur="500" fill="hold"/>
                                        <p:tgtEl>
                                          <p:spTgt spid="56325"/>
                                        </p:tgtEl>
                                        <p:attrNameLst>
                                          <p:attrName>stroke.color</p:attrName>
                                        </p:attrNameLst>
                                      </p:cBhvr>
                                      <p:by>
                                        <p:hsl h="7200000" s="0" l="0"/>
                                      </p:by>
                                    </p:animClr>
                                    <p:set>
                                      <p:cBhvr>
                                        <p:cTn id="19" dur="500" fill="hold"/>
                                        <p:tgtEl>
                                          <p:spTgt spid="56325"/>
                                        </p:tgtEl>
                                        <p:attrNameLst>
                                          <p:attrName>fill.type</p:attrName>
                                        </p:attrNameLst>
                                      </p:cBhvr>
                                      <p:to>
                                        <p:strVal val="solid"/>
                                      </p:to>
                                    </p:set>
                                  </p:childTnLst>
                                </p:cTn>
                              </p:par>
                            </p:childTnLst>
                          </p:cTn>
                        </p:par>
                        <p:par>
                          <p:cTn id="20" fill="hold" nodeType="afterGroup">
                            <p:stCondLst>
                              <p:cond delay="3060"/>
                            </p:stCondLst>
                            <p:childTnLst>
                              <p:par>
                                <p:cTn id="21" presetID="10" presetClass="entr" presetSubtype="0" fill="hold" grpId="0" nodeType="afterEffect">
                                  <p:stCondLst>
                                    <p:cond delay="0"/>
                                  </p:stCondLst>
                                  <p:childTnLst>
                                    <p:set>
                                      <p:cBhvr>
                                        <p:cTn id="22" dur="1" fill="hold">
                                          <p:stCondLst>
                                            <p:cond delay="0"/>
                                          </p:stCondLst>
                                        </p:cTn>
                                        <p:tgtEl>
                                          <p:spTgt spid="56346"/>
                                        </p:tgtEl>
                                        <p:attrNameLst>
                                          <p:attrName>style.visibility</p:attrName>
                                        </p:attrNameLst>
                                      </p:cBhvr>
                                      <p:to>
                                        <p:strVal val="visible"/>
                                      </p:to>
                                    </p:set>
                                    <p:animEffect transition="in" filter="fade">
                                      <p:cBhvr>
                                        <p:cTn id="23" dur="2000"/>
                                        <p:tgtEl>
                                          <p:spTgt spid="56346"/>
                                        </p:tgtEl>
                                      </p:cBhvr>
                                    </p:animEffect>
                                  </p:childTnLst>
                                </p:cTn>
                              </p:par>
                            </p:childTnLst>
                          </p:cTn>
                        </p:par>
                        <p:par>
                          <p:cTn id="24" fill="hold" nodeType="afterGroup">
                            <p:stCondLst>
                              <p:cond delay="5060"/>
                            </p:stCondLst>
                            <p:childTnLst>
                              <p:par>
                                <p:cTn id="25" presetID="26" presetClass="emph" presetSubtype="0" fill="hold" grpId="0" nodeType="afterEffect">
                                  <p:stCondLst>
                                    <p:cond delay="0"/>
                                  </p:stCondLst>
                                  <p:childTnLst>
                                    <p:animEffect transition="out" filter="fade">
                                      <p:cBhvr>
                                        <p:cTn id="26" dur="500" tmFilter="0, 0; .2, .5; .8, .5; 1, 0"/>
                                        <p:tgtEl>
                                          <p:spTgt spid="56334"/>
                                        </p:tgtEl>
                                      </p:cBhvr>
                                    </p:animEffect>
                                    <p:animScale>
                                      <p:cBhvr>
                                        <p:cTn id="27" dur="250" autoRev="1" fill="hold"/>
                                        <p:tgtEl>
                                          <p:spTgt spid="56334"/>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56335"/>
                                        </p:tgtEl>
                                      </p:cBhvr>
                                    </p:animEffect>
                                    <p:animScale>
                                      <p:cBhvr>
                                        <p:cTn id="30" dur="250" autoRev="1" fill="hold"/>
                                        <p:tgtEl>
                                          <p:spTgt spid="56335"/>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56336"/>
                                        </p:tgtEl>
                                      </p:cBhvr>
                                    </p:animEffect>
                                    <p:animScale>
                                      <p:cBhvr>
                                        <p:cTn id="33" dur="250" autoRev="1" fill="hold"/>
                                        <p:tgtEl>
                                          <p:spTgt spid="56336"/>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56337"/>
                                        </p:tgtEl>
                                      </p:cBhvr>
                                    </p:animEffect>
                                    <p:animScale>
                                      <p:cBhvr>
                                        <p:cTn id="36" dur="250" autoRev="1" fill="hold"/>
                                        <p:tgtEl>
                                          <p:spTgt spid="563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5" grpId="0" animBg="1"/>
      <p:bldP spid="56334" grpId="0" animBg="1"/>
      <p:bldP spid="56335" grpId="0" animBg="1"/>
      <p:bldP spid="56336" grpId="0" animBg="1"/>
      <p:bldP spid="56337" grpId="0"/>
      <p:bldP spid="56345" grpId="0"/>
      <p:bldP spid="563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sz="3600" smtClean="0"/>
              <a:t>Scientific-Research Staff</a:t>
            </a:r>
            <a:endParaRPr lang="en-US" sz="3600" smtClean="0"/>
          </a:p>
        </p:txBody>
      </p:sp>
      <p:sp>
        <p:nvSpPr>
          <p:cNvPr id="55469" name="AutoShape 173"/>
          <p:cNvSpPr>
            <a:spLocks noChangeArrowheads="1"/>
          </p:cNvSpPr>
          <p:nvPr/>
        </p:nvSpPr>
        <p:spPr bwMode="blackWhite">
          <a:xfrm>
            <a:off x="1690688" y="2924175"/>
            <a:ext cx="5761037" cy="990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3200" b="1"/>
              <a:t>Environmental Control</a:t>
            </a:r>
            <a:r>
              <a:rPr lang="ru-RU" sz="2000" b="1"/>
              <a:t> </a:t>
            </a:r>
            <a:endParaRPr lang="en-US" sz="2000" b="1"/>
          </a:p>
        </p:txBody>
      </p:sp>
      <p:sp>
        <p:nvSpPr>
          <p:cNvPr id="55470" name="AutoShape 174"/>
          <p:cNvSpPr>
            <a:spLocks noChangeArrowheads="1"/>
          </p:cNvSpPr>
          <p:nvPr/>
        </p:nvSpPr>
        <p:spPr bwMode="blackWhite">
          <a:xfrm>
            <a:off x="1690688" y="1700213"/>
            <a:ext cx="5761037" cy="990600"/>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3200" b="1"/>
              <a:t>Hydrometeorology</a:t>
            </a:r>
            <a:endParaRPr lang="en-US" sz="3200" b="1"/>
          </a:p>
        </p:txBody>
      </p:sp>
      <p:sp>
        <p:nvSpPr>
          <p:cNvPr id="55471" name="AutoShape 175"/>
          <p:cNvSpPr>
            <a:spLocks noChangeArrowheads="1"/>
          </p:cNvSpPr>
          <p:nvPr/>
        </p:nvSpPr>
        <p:spPr bwMode="blackWhite">
          <a:xfrm>
            <a:off x="1690688" y="4167188"/>
            <a:ext cx="5761037" cy="9906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3200" b="1"/>
              <a:t>Environmental Management</a:t>
            </a:r>
            <a:r>
              <a:rPr lang="ru-RU" sz="2000"/>
              <a:t> </a:t>
            </a:r>
            <a:endParaRPr lang="en-US" sz="200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5298"/>
                                        </p:tgtEl>
                                        <p:attrNameLst>
                                          <p:attrName>style.visibility</p:attrName>
                                        </p:attrNameLst>
                                      </p:cBhvr>
                                      <p:to>
                                        <p:strVal val="visible"/>
                                      </p:to>
                                    </p:set>
                                    <p:anim calcmode="discrete" valueType="clr">
                                      <p:cBhvr override="childStyle">
                                        <p:cTn id="7" dur="80"/>
                                        <p:tgtEl>
                                          <p:spTgt spid="552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298"/>
                                        </p:tgtEl>
                                        <p:attrNameLst>
                                          <p:attrName>fillcolor</p:attrName>
                                        </p:attrNameLst>
                                      </p:cBhvr>
                                      <p:tavLst>
                                        <p:tav tm="0">
                                          <p:val>
                                            <p:clrVal>
                                              <a:schemeClr val="accent2"/>
                                            </p:clrVal>
                                          </p:val>
                                        </p:tav>
                                        <p:tav tm="50000">
                                          <p:val>
                                            <p:clrVal>
                                              <a:schemeClr val="hlink"/>
                                            </p:clrVal>
                                          </p:val>
                                        </p:tav>
                                      </p:tavLst>
                                    </p:anim>
                                    <p:set>
                                      <p:cBhvr>
                                        <p:cTn id="9" dur="80"/>
                                        <p:tgtEl>
                                          <p:spTgt spid="55298"/>
                                        </p:tgtEl>
                                        <p:attrNameLst>
                                          <p:attrName>fill.type</p:attrName>
                                        </p:attrNameLst>
                                      </p:cBhvr>
                                      <p:to>
                                        <p:strVal val="solid"/>
                                      </p:to>
                                    </p:se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5470"/>
                                        </p:tgtEl>
                                        <p:attrNameLst>
                                          <p:attrName>style.visibility</p:attrName>
                                        </p:attrNameLst>
                                      </p:cBhvr>
                                      <p:to>
                                        <p:strVal val="visible"/>
                                      </p:to>
                                    </p:set>
                                    <p:anim calcmode="lin" valueType="num">
                                      <p:cBhvr>
                                        <p:cTn id="13" dur="1000" fill="hold"/>
                                        <p:tgtEl>
                                          <p:spTgt spid="55470"/>
                                        </p:tgtEl>
                                        <p:attrNameLst>
                                          <p:attrName>ppt_x</p:attrName>
                                        </p:attrNameLst>
                                      </p:cBhvr>
                                      <p:tavLst>
                                        <p:tav tm="0">
                                          <p:val>
                                            <p:strVal val="#ppt_x-.2"/>
                                          </p:val>
                                        </p:tav>
                                        <p:tav tm="100000">
                                          <p:val>
                                            <p:strVal val="#ppt_x"/>
                                          </p:val>
                                        </p:tav>
                                      </p:tavLst>
                                    </p:anim>
                                    <p:anim calcmode="lin" valueType="num">
                                      <p:cBhvr>
                                        <p:cTn id="14" dur="1000" fill="hold"/>
                                        <p:tgtEl>
                                          <p:spTgt spid="5547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5470"/>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5469"/>
                                        </p:tgtEl>
                                        <p:attrNameLst>
                                          <p:attrName>style.visibility</p:attrName>
                                        </p:attrNameLst>
                                      </p:cBhvr>
                                      <p:to>
                                        <p:strVal val="visible"/>
                                      </p:to>
                                    </p:set>
                                    <p:anim calcmode="lin" valueType="num">
                                      <p:cBhvr>
                                        <p:cTn id="19" dur="1000" fill="hold"/>
                                        <p:tgtEl>
                                          <p:spTgt spid="55469"/>
                                        </p:tgtEl>
                                        <p:attrNameLst>
                                          <p:attrName>ppt_x</p:attrName>
                                        </p:attrNameLst>
                                      </p:cBhvr>
                                      <p:tavLst>
                                        <p:tav tm="0">
                                          <p:val>
                                            <p:strVal val="#ppt_x-.2"/>
                                          </p:val>
                                        </p:tav>
                                        <p:tav tm="100000">
                                          <p:val>
                                            <p:strVal val="#ppt_x"/>
                                          </p:val>
                                        </p:tav>
                                      </p:tavLst>
                                    </p:anim>
                                    <p:anim calcmode="lin" valueType="num">
                                      <p:cBhvr>
                                        <p:cTn id="20" dur="1000" fill="hold"/>
                                        <p:tgtEl>
                                          <p:spTgt spid="5546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5469"/>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55471"/>
                                        </p:tgtEl>
                                        <p:attrNameLst>
                                          <p:attrName>style.visibility</p:attrName>
                                        </p:attrNameLst>
                                      </p:cBhvr>
                                      <p:to>
                                        <p:strVal val="visible"/>
                                      </p:to>
                                    </p:set>
                                    <p:anim calcmode="lin" valueType="num">
                                      <p:cBhvr>
                                        <p:cTn id="25" dur="1000" fill="hold"/>
                                        <p:tgtEl>
                                          <p:spTgt spid="55471"/>
                                        </p:tgtEl>
                                        <p:attrNameLst>
                                          <p:attrName>ppt_x</p:attrName>
                                        </p:attrNameLst>
                                      </p:cBhvr>
                                      <p:tavLst>
                                        <p:tav tm="0">
                                          <p:val>
                                            <p:strVal val="#ppt_x-.2"/>
                                          </p:val>
                                        </p:tav>
                                        <p:tav tm="100000">
                                          <p:val>
                                            <p:strVal val="#ppt_x"/>
                                          </p:val>
                                        </p:tav>
                                      </p:tavLst>
                                    </p:anim>
                                    <p:anim calcmode="lin" valueType="num">
                                      <p:cBhvr>
                                        <p:cTn id="26" dur="1000" fill="hold"/>
                                        <p:tgtEl>
                                          <p:spTgt spid="5547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5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469" grpId="0" animBg="1"/>
      <p:bldP spid="55470" grpId="0" animBg="1"/>
      <p:bldP spid="554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smtClean="0"/>
              <a:t>Odessa State Environmental University</a:t>
            </a:r>
            <a:endParaRPr lang="ru-RU" sz="2800" smtClean="0"/>
          </a:p>
        </p:txBody>
      </p:sp>
      <p:pic>
        <p:nvPicPr>
          <p:cNvPr id="60420" name="Picture 4" descr="Ukraine m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836613"/>
            <a:ext cx="72358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6"/>
          <p:cNvSpPr>
            <a:spLocks noChangeArrowheads="1"/>
          </p:cNvSpPr>
          <p:nvPr/>
        </p:nvSpPr>
        <p:spPr bwMode="auto">
          <a:xfrm>
            <a:off x="-396875" y="2276475"/>
            <a:ext cx="9936163" cy="21590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800">
                <a:solidFill>
                  <a:schemeClr val="tx2"/>
                </a:solidFill>
              </a:rPr>
              <a:t>Scientists of the University made ponderable</a:t>
            </a:r>
            <a:br>
              <a:rPr lang="en-GB" sz="2800">
                <a:solidFill>
                  <a:schemeClr val="tx2"/>
                </a:solidFill>
              </a:rPr>
            </a:br>
            <a:r>
              <a:rPr lang="en-GB" sz="2800">
                <a:solidFill>
                  <a:schemeClr val="tx2"/>
                </a:solidFill>
              </a:rPr>
              <a:t> contribution to development of Hydrometeorological</a:t>
            </a:r>
            <a:br>
              <a:rPr lang="en-GB" sz="2800">
                <a:solidFill>
                  <a:schemeClr val="tx2"/>
                </a:solidFill>
              </a:rPr>
            </a:br>
            <a:r>
              <a:rPr lang="en-GB" sz="2800">
                <a:solidFill>
                  <a:schemeClr val="tx2"/>
                </a:solidFill>
              </a:rPr>
              <a:t> Science in Ukraine</a:t>
            </a:r>
            <a:endParaRPr lang="en-US" sz="2800">
              <a:solidFill>
                <a:schemeClr val="tx2"/>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60420"/>
                                        </p:tgtEl>
                                      </p:cBhvr>
                                      <p:by x="130000" y="130000"/>
                                    </p:animScale>
                                  </p:childTnLst>
                                </p:cTn>
                              </p:par>
                            </p:childTnLst>
                          </p:cTn>
                        </p:par>
                        <p:par>
                          <p:cTn id="7" fill="hold" nodeType="afterGroup">
                            <p:stCondLst>
                              <p:cond delay="200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60422"/>
                                        </p:tgtEl>
                                        <p:attrNameLst>
                                          <p:attrName>style.visibility</p:attrName>
                                        </p:attrNameLst>
                                      </p:cBhvr>
                                      <p:to>
                                        <p:strVal val="visible"/>
                                      </p:to>
                                    </p:set>
                                    <p:anim calcmode="discrete" valueType="clr">
                                      <p:cBhvr override="childStyle">
                                        <p:cTn id="10" dur="80"/>
                                        <p:tgtEl>
                                          <p:spTgt spid="60422"/>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60422"/>
                                        </p:tgtEl>
                                        <p:attrNameLst>
                                          <p:attrName>fillcolor</p:attrName>
                                        </p:attrNameLst>
                                      </p:cBhvr>
                                      <p:tavLst>
                                        <p:tav tm="0">
                                          <p:val>
                                            <p:clrVal>
                                              <a:schemeClr val="accent2"/>
                                            </p:clrVal>
                                          </p:val>
                                        </p:tav>
                                        <p:tav tm="50000">
                                          <p:val>
                                            <p:clrVal>
                                              <a:schemeClr val="hlink"/>
                                            </p:clrVal>
                                          </p:val>
                                        </p:tav>
                                      </p:tavLst>
                                    </p:anim>
                                    <p:set>
                                      <p:cBhvr>
                                        <p:cTn id="12" dur="80"/>
                                        <p:tgtEl>
                                          <p:spTgt spid="604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5E9EFF"/>
            </a:gs>
            <a:gs pos="0">
              <a:srgbClr val="5E9EFF"/>
            </a:gs>
            <a:gs pos="0">
              <a:srgbClr val="5E9EFF"/>
            </a:gs>
            <a:gs pos="0">
              <a:schemeClr val="bg1">
                <a:lumMod val="40000"/>
                <a:lumOff val="60000"/>
              </a:schemeClr>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OSENU Awards</a:t>
            </a:r>
            <a:endParaRPr lang="ru-RU" smtClean="0"/>
          </a:p>
        </p:txBody>
      </p:sp>
      <p:pic>
        <p:nvPicPr>
          <p:cNvPr id="86020" name="Picture 4" descr="золота фортуна"/>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0" y="3857625"/>
            <a:ext cx="3960813"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golden trademar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537200" y="836613"/>
            <a:ext cx="3498850" cy="5832475"/>
          </a:xfrm>
          <a:prstGeom prst="rect">
            <a:avLst/>
          </a:prstGeom>
          <a:ln>
            <a:noFill/>
          </a:ln>
          <a:effectLst>
            <a:outerShdw blurRad="292100" dist="139700" dir="2700000" algn="tl" rotWithShape="0">
              <a:srgbClr val="333333">
                <a:alpha val="65000"/>
              </a:srgbClr>
            </a:outerShdw>
          </a:effectLst>
        </p:spPr>
      </p:pic>
      <p:pic>
        <p:nvPicPr>
          <p:cNvPr id="86023" name="Picture 7"/>
          <p:cNvPicPr>
            <a:picLocks noChangeAspect="1" noChangeArrowheads="1"/>
          </p:cNvPicPr>
          <p:nvPr/>
        </p:nvPicPr>
        <p:blipFill>
          <a:blip r:embed="rId5" cstate="print"/>
          <a:srcRect/>
          <a:stretch>
            <a:fillRect/>
          </a:stretch>
        </p:blipFill>
        <p:spPr bwMode="auto">
          <a:xfrm>
            <a:off x="357158" y="1000108"/>
            <a:ext cx="3003550" cy="4354513"/>
          </a:xfrm>
          <a:prstGeom prst="rect">
            <a:avLst/>
          </a:prstGeom>
          <a:ln>
            <a:noFill/>
          </a:ln>
          <a:effectLst>
            <a:softEdge rad="112500"/>
          </a:effec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6018"/>
                                        </p:tgtEl>
                                        <p:attrNameLst>
                                          <p:attrName>style.visibility</p:attrName>
                                        </p:attrNameLst>
                                      </p:cBhvr>
                                      <p:to>
                                        <p:strVal val="visible"/>
                                      </p:to>
                                    </p:set>
                                    <p:anim calcmode="discrete" valueType="clr">
                                      <p:cBhvr override="childStyle">
                                        <p:cTn id="7" dur="80"/>
                                        <p:tgtEl>
                                          <p:spTgt spid="860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18"/>
                                        </p:tgtEl>
                                        <p:attrNameLst>
                                          <p:attrName>fillcolor</p:attrName>
                                        </p:attrNameLst>
                                      </p:cBhvr>
                                      <p:tavLst>
                                        <p:tav tm="0">
                                          <p:val>
                                            <p:clrVal>
                                              <a:schemeClr val="accent2"/>
                                            </p:clrVal>
                                          </p:val>
                                        </p:tav>
                                        <p:tav tm="50000">
                                          <p:val>
                                            <p:clrVal>
                                              <a:schemeClr val="hlink"/>
                                            </p:clrVal>
                                          </p:val>
                                        </p:tav>
                                      </p:tavLst>
                                    </p:anim>
                                    <p:set>
                                      <p:cBhvr>
                                        <p:cTn id="9" dur="80"/>
                                        <p:tgtEl>
                                          <p:spTgt spid="86018"/>
                                        </p:tgtEl>
                                        <p:attrNameLst>
                                          <p:attrName>fill.type</p:attrName>
                                        </p:attrNameLst>
                                      </p:cBhvr>
                                      <p:to>
                                        <p:strVal val="solid"/>
                                      </p:to>
                                    </p:set>
                                  </p:childTnLst>
                                </p:cTn>
                              </p:par>
                            </p:childTnLst>
                          </p:cTn>
                        </p:par>
                        <p:par>
                          <p:cTn id="10" fill="hold" nodeType="afterGroup">
                            <p:stCondLst>
                              <p:cond delay="480"/>
                            </p:stCondLst>
                            <p:childTnLst>
                              <p:par>
                                <p:cTn id="11" presetID="2" presetClass="entr" presetSubtype="8" fill="hold" nodeType="afterEffect">
                                  <p:stCondLst>
                                    <p:cond delay="0"/>
                                  </p:stCondLst>
                                  <p:childTnLst>
                                    <p:set>
                                      <p:cBhvr>
                                        <p:cTn id="12" dur="1" fill="hold">
                                          <p:stCondLst>
                                            <p:cond delay="0"/>
                                          </p:stCondLst>
                                        </p:cTn>
                                        <p:tgtEl>
                                          <p:spTgt spid="86023"/>
                                        </p:tgtEl>
                                        <p:attrNameLst>
                                          <p:attrName>style.visibility</p:attrName>
                                        </p:attrNameLst>
                                      </p:cBhvr>
                                      <p:to>
                                        <p:strVal val="visible"/>
                                      </p:to>
                                    </p:set>
                                    <p:anim calcmode="lin" valueType="num">
                                      <p:cBhvr additive="base">
                                        <p:cTn id="13" dur="500" fill="hold"/>
                                        <p:tgtEl>
                                          <p:spTgt spid="86023"/>
                                        </p:tgtEl>
                                        <p:attrNameLst>
                                          <p:attrName>ppt_x</p:attrName>
                                        </p:attrNameLst>
                                      </p:cBhvr>
                                      <p:tavLst>
                                        <p:tav tm="0">
                                          <p:val>
                                            <p:strVal val="0-#ppt_w/2"/>
                                          </p:val>
                                        </p:tav>
                                        <p:tav tm="100000">
                                          <p:val>
                                            <p:strVal val="#ppt_x"/>
                                          </p:val>
                                        </p:tav>
                                      </p:tavLst>
                                    </p:anim>
                                    <p:anim calcmode="lin" valueType="num">
                                      <p:cBhvr additive="base">
                                        <p:cTn id="14" dur="500" fill="hold"/>
                                        <p:tgtEl>
                                          <p:spTgt spid="8602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980"/>
                            </p:stCondLst>
                            <p:childTnLst>
                              <p:par>
                                <p:cTn id="16" presetID="2" presetClass="entr" presetSubtype="4" fill="hold" nodeType="afterEffect">
                                  <p:stCondLst>
                                    <p:cond delay="0"/>
                                  </p:stCondLst>
                                  <p:childTnLst>
                                    <p:set>
                                      <p:cBhvr>
                                        <p:cTn id="17" dur="1" fill="hold">
                                          <p:stCondLst>
                                            <p:cond delay="0"/>
                                          </p:stCondLst>
                                        </p:cTn>
                                        <p:tgtEl>
                                          <p:spTgt spid="86020"/>
                                        </p:tgtEl>
                                        <p:attrNameLst>
                                          <p:attrName>style.visibility</p:attrName>
                                        </p:attrNameLst>
                                      </p:cBhvr>
                                      <p:to>
                                        <p:strVal val="visible"/>
                                      </p:to>
                                    </p:set>
                                    <p:anim calcmode="lin" valueType="num">
                                      <p:cBhvr additive="base">
                                        <p:cTn id="18" dur="500" fill="hold"/>
                                        <p:tgtEl>
                                          <p:spTgt spid="86020"/>
                                        </p:tgtEl>
                                        <p:attrNameLst>
                                          <p:attrName>ppt_x</p:attrName>
                                        </p:attrNameLst>
                                      </p:cBhvr>
                                      <p:tavLst>
                                        <p:tav tm="0">
                                          <p:val>
                                            <p:strVal val="#ppt_x"/>
                                          </p:val>
                                        </p:tav>
                                        <p:tav tm="100000">
                                          <p:val>
                                            <p:strVal val="#ppt_x"/>
                                          </p:val>
                                        </p:tav>
                                      </p:tavLst>
                                    </p:anim>
                                    <p:anim calcmode="lin" valueType="num">
                                      <p:cBhvr additive="base">
                                        <p:cTn id="19" dur="500" fill="hold"/>
                                        <p:tgtEl>
                                          <p:spTgt spid="8602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480"/>
                            </p:stCondLst>
                            <p:childTnLst>
                              <p:par>
                                <p:cTn id="21" presetID="10" presetClass="entr" presetSubtype="0" fill="hold" nodeType="afterEffect">
                                  <p:stCondLst>
                                    <p:cond delay="0"/>
                                  </p:stCondLst>
                                  <p:childTnLst>
                                    <p:set>
                                      <p:cBhvr>
                                        <p:cTn id="22" dur="1" fill="hold">
                                          <p:stCondLst>
                                            <p:cond delay="0"/>
                                          </p:stCondLst>
                                        </p:cTn>
                                        <p:tgtEl>
                                          <p:spTgt spid="86022"/>
                                        </p:tgtEl>
                                        <p:attrNameLst>
                                          <p:attrName>style.visibility</p:attrName>
                                        </p:attrNameLst>
                                      </p:cBhvr>
                                      <p:to>
                                        <p:strVal val="visible"/>
                                      </p:to>
                                    </p:set>
                                    <p:animEffect transition="in" filter="fade">
                                      <p:cBhvr>
                                        <p:cTn id="23" dur="20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GB" smtClean="0"/>
              <a:t>Scientific Schools</a:t>
            </a:r>
            <a:endParaRPr lang="ru-RU" smtClean="0"/>
          </a:p>
        </p:txBody>
      </p:sp>
      <p:sp>
        <p:nvSpPr>
          <p:cNvPr id="87048" name="Rectangle 8"/>
          <p:cNvSpPr>
            <a:spLocks noChangeArrowheads="1"/>
          </p:cNvSpPr>
          <p:nvPr/>
        </p:nvSpPr>
        <p:spPr bwMode="auto">
          <a:xfrm>
            <a:off x="323850" y="981075"/>
            <a:ext cx="680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5000"/>
              <a:buFont typeface="Wingdings" pitchFamily="2" charset="2"/>
              <a:buChar char="§"/>
            </a:pPr>
            <a:r>
              <a:rPr lang="en-GB" sz="3200">
                <a:solidFill>
                  <a:schemeClr val="tx2"/>
                </a:solidFill>
              </a:rPr>
              <a:t>Theoretical and Applied Hydrology</a:t>
            </a:r>
            <a:r>
              <a:rPr lang="ru-RU" sz="3200">
                <a:solidFill>
                  <a:schemeClr val="tx2"/>
                </a:solidFill>
              </a:rPr>
              <a:t> </a:t>
            </a:r>
          </a:p>
        </p:txBody>
      </p:sp>
      <p:pic>
        <p:nvPicPr>
          <p:cNvPr id="87049" name="Picture 9"/>
          <p:cNvPicPr>
            <a:picLocks noChangeAspect="1" noChangeArrowheads="1"/>
          </p:cNvPicPr>
          <p:nvPr/>
        </p:nvPicPr>
        <p:blipFill>
          <a:blip r:embed="rId3" cstate="print"/>
          <a:srcRect/>
          <a:stretch>
            <a:fillRect/>
          </a:stretch>
        </p:blipFill>
        <p:spPr bwMode="auto">
          <a:xfrm>
            <a:off x="2357422" y="1428736"/>
            <a:ext cx="4419885" cy="3134598"/>
          </a:xfrm>
          <a:prstGeom prst="rect">
            <a:avLst/>
          </a:prstGeom>
          <a:ln>
            <a:noFill/>
          </a:ln>
          <a:effectLst>
            <a:softEdge rad="112500"/>
          </a:effectLst>
        </p:spPr>
      </p:pic>
      <p:pic>
        <p:nvPicPr>
          <p:cNvPr id="87046" name="Picture 6"/>
          <p:cNvPicPr>
            <a:picLocks noChangeAspect="1" noChangeArrowheads="1"/>
          </p:cNvPicPr>
          <p:nvPr/>
        </p:nvPicPr>
        <p:blipFill>
          <a:blip r:embed="rId4" cstate="print"/>
          <a:srcRect/>
          <a:stretch>
            <a:fillRect/>
          </a:stretch>
        </p:blipFill>
        <p:spPr bwMode="auto">
          <a:xfrm>
            <a:off x="5715008" y="2716012"/>
            <a:ext cx="3428992" cy="4141988"/>
          </a:xfrm>
          <a:prstGeom prst="rect">
            <a:avLst/>
          </a:prstGeom>
          <a:ln>
            <a:noFill/>
          </a:ln>
          <a:effectLst>
            <a:softEdge rad="112500"/>
          </a:effectLst>
        </p:spPr>
      </p:pic>
      <p:pic>
        <p:nvPicPr>
          <p:cNvPr id="87044" name="Picture 4"/>
          <p:cNvPicPr>
            <a:picLocks noChangeAspect="1" noChangeArrowheads="1"/>
          </p:cNvPicPr>
          <p:nvPr/>
        </p:nvPicPr>
        <p:blipFill>
          <a:blip r:embed="rId5" cstate="print"/>
          <a:srcRect/>
          <a:stretch>
            <a:fillRect/>
          </a:stretch>
        </p:blipFill>
        <p:spPr bwMode="auto">
          <a:xfrm>
            <a:off x="0" y="1643050"/>
            <a:ext cx="3214710" cy="3939401"/>
          </a:xfrm>
          <a:prstGeom prst="rect">
            <a:avLst/>
          </a:prstGeom>
          <a:ln>
            <a:noFill/>
          </a:ln>
          <a:effectLst>
            <a:softEdge rad="112500"/>
          </a:effec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par>
                          <p:cTn id="10" fill="hold" nodeType="afterGroup">
                            <p:stCondLst>
                              <p:cond delay="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7048"/>
                                        </p:tgtEl>
                                        <p:attrNameLst>
                                          <p:attrName>style.visibility</p:attrName>
                                        </p:attrNameLst>
                                      </p:cBhvr>
                                      <p:to>
                                        <p:strVal val="visible"/>
                                      </p:to>
                                    </p:set>
                                    <p:anim calcmode="discrete" valueType="clr">
                                      <p:cBhvr override="childStyle">
                                        <p:cTn id="13" dur="80"/>
                                        <p:tgtEl>
                                          <p:spTgt spid="8704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7048"/>
                                        </p:tgtEl>
                                        <p:attrNameLst>
                                          <p:attrName>fillcolor</p:attrName>
                                        </p:attrNameLst>
                                      </p:cBhvr>
                                      <p:tavLst>
                                        <p:tav tm="0">
                                          <p:val>
                                            <p:clrVal>
                                              <a:schemeClr val="accent2"/>
                                            </p:clrVal>
                                          </p:val>
                                        </p:tav>
                                        <p:tav tm="50000">
                                          <p:val>
                                            <p:clrVal>
                                              <a:schemeClr val="hlink"/>
                                            </p:clrVal>
                                          </p:val>
                                        </p:tav>
                                      </p:tavLst>
                                    </p:anim>
                                    <p:set>
                                      <p:cBhvr>
                                        <p:cTn id="15" dur="80"/>
                                        <p:tgtEl>
                                          <p:spTgt spid="87048"/>
                                        </p:tgtEl>
                                        <p:attrNameLst>
                                          <p:attrName>fill.type</p:attrName>
                                        </p:attrNameLst>
                                      </p:cBhvr>
                                      <p:to>
                                        <p:strVal val="solid"/>
                                      </p:to>
                                    </p:set>
                                  </p:childTnLst>
                                </p:cTn>
                              </p:par>
                            </p:childTnLst>
                          </p:cTn>
                        </p:par>
                        <p:par>
                          <p:cTn id="16" fill="hold" nodeType="afterGroup">
                            <p:stCondLst>
                              <p:cond delay="1960"/>
                            </p:stCondLst>
                            <p:childTnLst>
                              <p:par>
                                <p:cTn id="17" presetID="10" presetClass="entr" presetSubtype="0" fill="hold" nodeType="afterEffect">
                                  <p:stCondLst>
                                    <p:cond delay="0"/>
                                  </p:stCondLst>
                                  <p:childTnLst>
                                    <p:set>
                                      <p:cBhvr>
                                        <p:cTn id="18" dur="1" fill="hold">
                                          <p:stCondLst>
                                            <p:cond delay="0"/>
                                          </p:stCondLst>
                                        </p:cTn>
                                        <p:tgtEl>
                                          <p:spTgt spid="87044"/>
                                        </p:tgtEl>
                                        <p:attrNameLst>
                                          <p:attrName>style.visibility</p:attrName>
                                        </p:attrNameLst>
                                      </p:cBhvr>
                                      <p:to>
                                        <p:strVal val="visible"/>
                                      </p:to>
                                    </p:set>
                                    <p:animEffect transition="in" filter="fade">
                                      <p:cBhvr>
                                        <p:cTn id="19" dur="2000"/>
                                        <p:tgtEl>
                                          <p:spTgt spid="87044"/>
                                        </p:tgtEl>
                                      </p:cBhvr>
                                    </p:animEffect>
                                  </p:childTnLst>
                                </p:cTn>
                              </p:par>
                            </p:childTnLst>
                          </p:cTn>
                        </p:par>
                        <p:par>
                          <p:cTn id="20" fill="hold" nodeType="afterGroup">
                            <p:stCondLst>
                              <p:cond delay="3960"/>
                            </p:stCondLst>
                            <p:childTnLst>
                              <p:par>
                                <p:cTn id="21" presetID="10" presetClass="entr" presetSubtype="0" fill="hold" nodeType="afterEffect">
                                  <p:stCondLst>
                                    <p:cond delay="0"/>
                                  </p:stCondLst>
                                  <p:childTnLst>
                                    <p:set>
                                      <p:cBhvr>
                                        <p:cTn id="22" dur="1" fill="hold">
                                          <p:stCondLst>
                                            <p:cond delay="0"/>
                                          </p:stCondLst>
                                        </p:cTn>
                                        <p:tgtEl>
                                          <p:spTgt spid="87046"/>
                                        </p:tgtEl>
                                        <p:attrNameLst>
                                          <p:attrName>style.visibility</p:attrName>
                                        </p:attrNameLst>
                                      </p:cBhvr>
                                      <p:to>
                                        <p:strVal val="visible"/>
                                      </p:to>
                                    </p:set>
                                    <p:animEffect transition="in" filter="fade">
                                      <p:cBhvr>
                                        <p:cTn id="23" dur="2000"/>
                                        <p:tgtEl>
                                          <p:spTgt spid="87046"/>
                                        </p:tgtEl>
                                      </p:cBhvr>
                                    </p:animEffect>
                                  </p:childTnLst>
                                </p:cTn>
                              </p:par>
                            </p:childTnLst>
                          </p:cTn>
                        </p:par>
                        <p:par>
                          <p:cTn id="24" fill="hold" nodeType="afterGroup">
                            <p:stCondLst>
                              <p:cond delay="5960"/>
                            </p:stCondLst>
                            <p:childTnLst>
                              <p:par>
                                <p:cTn id="25" presetID="10" presetClass="entr" presetSubtype="0" fill="hold" nodeType="afterEffect">
                                  <p:stCondLst>
                                    <p:cond delay="0"/>
                                  </p:stCondLst>
                                  <p:childTnLst>
                                    <p:set>
                                      <p:cBhvr>
                                        <p:cTn id="26" dur="1" fill="hold">
                                          <p:stCondLst>
                                            <p:cond delay="0"/>
                                          </p:stCondLst>
                                        </p:cTn>
                                        <p:tgtEl>
                                          <p:spTgt spid="87049"/>
                                        </p:tgtEl>
                                        <p:attrNameLst>
                                          <p:attrName>style.visibility</p:attrName>
                                        </p:attrNameLst>
                                      </p:cBhvr>
                                      <p:to>
                                        <p:strVal val="visible"/>
                                      </p:to>
                                    </p:set>
                                    <p:animEffect transition="in" filter="fade">
                                      <p:cBhvr>
                                        <p:cTn id="27" dur="2000"/>
                                        <p:tgtEl>
                                          <p:spTgt spid="8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5000">
              <a:schemeClr val="bg1">
                <a:lumMod val="60000"/>
                <a:lumOff val="40000"/>
              </a:scheme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GB" smtClean="0"/>
              <a:t>Scientific Schools</a:t>
            </a:r>
            <a:endParaRPr lang="ru-RU" smtClean="0"/>
          </a:p>
        </p:txBody>
      </p:sp>
      <p:sp>
        <p:nvSpPr>
          <p:cNvPr id="91139" name="Rectangle 3"/>
          <p:cNvSpPr>
            <a:spLocks noGrp="1" noChangeArrowheads="1"/>
          </p:cNvSpPr>
          <p:nvPr>
            <p:ph type="body" idx="1"/>
          </p:nvPr>
        </p:nvSpPr>
        <p:spPr/>
        <p:txBody>
          <a:bodyPr/>
          <a:lstStyle/>
          <a:p>
            <a:pPr eaLnBrk="1" hangingPunct="1"/>
            <a:r>
              <a:rPr lang="en-GB" smtClean="0">
                <a:solidFill>
                  <a:schemeClr val="tx2"/>
                </a:solidFill>
              </a:rPr>
              <a:t>Simulation of Crop Productive Processes</a:t>
            </a:r>
            <a:r>
              <a:rPr lang="ru-RU" smtClean="0">
                <a:solidFill>
                  <a:schemeClr val="tx2"/>
                </a:solidFill>
              </a:rPr>
              <a:t> </a:t>
            </a:r>
          </a:p>
        </p:txBody>
      </p:sp>
      <p:pic>
        <p:nvPicPr>
          <p:cNvPr id="91140" name="Picture 4"/>
          <p:cNvPicPr>
            <a:picLocks noChangeAspect="1" noChangeArrowheads="1"/>
          </p:cNvPicPr>
          <p:nvPr/>
        </p:nvPicPr>
        <p:blipFill>
          <a:blip r:embed="rId3" cstate="print"/>
          <a:srcRect/>
          <a:stretch>
            <a:fillRect/>
          </a:stretch>
        </p:blipFill>
        <p:spPr bwMode="auto">
          <a:xfrm>
            <a:off x="1620838" y="2047875"/>
            <a:ext cx="5903912" cy="3973513"/>
          </a:xfrm>
          <a:prstGeom prst="rect">
            <a:avLst/>
          </a:prstGeom>
          <a:ln>
            <a:noFill/>
          </a:ln>
          <a:effectLst>
            <a:softEdge rad="112500"/>
          </a:effec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1138"/>
                                        </p:tgtEl>
                                        <p:attrNameLst>
                                          <p:attrName>style.visibility</p:attrName>
                                        </p:attrNameLst>
                                      </p:cBhvr>
                                      <p:to>
                                        <p:strVal val="visible"/>
                                      </p:to>
                                    </p:set>
                                    <p:anim calcmode="discrete" valueType="clr">
                                      <p:cBhvr override="childStyle">
                                        <p:cTn id="7" dur="80"/>
                                        <p:tgtEl>
                                          <p:spTgt spid="911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8"/>
                                        </p:tgtEl>
                                        <p:attrNameLst>
                                          <p:attrName>fillcolor</p:attrName>
                                        </p:attrNameLst>
                                      </p:cBhvr>
                                      <p:tavLst>
                                        <p:tav tm="0">
                                          <p:val>
                                            <p:clrVal>
                                              <a:schemeClr val="accent2"/>
                                            </p:clrVal>
                                          </p:val>
                                        </p:tav>
                                        <p:tav tm="50000">
                                          <p:val>
                                            <p:clrVal>
                                              <a:schemeClr val="hlink"/>
                                            </p:clrVal>
                                          </p:val>
                                        </p:tav>
                                      </p:tavLst>
                                    </p:anim>
                                    <p:set>
                                      <p:cBhvr>
                                        <p:cTn id="9" dur="80"/>
                                        <p:tgtEl>
                                          <p:spTgt spid="91138"/>
                                        </p:tgtEl>
                                        <p:attrNameLst>
                                          <p:attrName>fill.type</p:attrName>
                                        </p:attrNameLst>
                                      </p:cBhvr>
                                      <p:to>
                                        <p:strVal val="solid"/>
                                      </p:to>
                                    </p:set>
                                  </p:childTnLst>
                                </p:cTn>
                              </p:par>
                            </p:childTnLst>
                          </p:cTn>
                        </p:par>
                        <p:par>
                          <p:cTn id="10" fill="hold" nodeType="afterGroup">
                            <p:stCondLst>
                              <p:cond delay="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1139">
                                            <p:txEl>
                                              <p:pRg st="0" end="0"/>
                                            </p:txEl>
                                          </p:spTgt>
                                        </p:tgtEl>
                                        <p:attrNameLst>
                                          <p:attrName>style.visibility</p:attrName>
                                        </p:attrNameLst>
                                      </p:cBhvr>
                                      <p:to>
                                        <p:strVal val="visible"/>
                                      </p:to>
                                    </p:set>
                                    <p:anim calcmode="discrete" valueType="clr">
                                      <p:cBhvr override="childStyle">
                                        <p:cTn id="13" dur="80"/>
                                        <p:tgtEl>
                                          <p:spTgt spid="911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113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91139">
                                            <p:txEl>
                                              <p:pRg st="0" end="0"/>
                                            </p:txEl>
                                          </p:spTgt>
                                        </p:tgtEl>
                                        <p:attrNameLst>
                                          <p:attrName>fill.type</p:attrName>
                                        </p:attrNameLst>
                                      </p:cBhvr>
                                      <p:to>
                                        <p:strVal val="solid"/>
                                      </p:to>
                                    </p:set>
                                  </p:childTnLst>
                                </p:cTn>
                              </p:par>
                            </p:childTnLst>
                          </p:cTn>
                        </p:par>
                        <p:par>
                          <p:cTn id="16" fill="hold" nodeType="afterGroup">
                            <p:stCondLst>
                              <p:cond delay="2160"/>
                            </p:stCondLst>
                            <p:childTnLst>
                              <p:par>
                                <p:cTn id="17" presetID="10" presetClass="entr" presetSubtype="0" fill="hold" nodeType="afterEffect">
                                  <p:stCondLst>
                                    <p:cond delay="0"/>
                                  </p:stCondLst>
                                  <p:childTnLst>
                                    <p:set>
                                      <p:cBhvr>
                                        <p:cTn id="18" dur="1" fill="hold">
                                          <p:stCondLst>
                                            <p:cond delay="0"/>
                                          </p:stCondLst>
                                        </p:cTn>
                                        <p:tgtEl>
                                          <p:spTgt spid="91140"/>
                                        </p:tgtEl>
                                        <p:attrNameLst>
                                          <p:attrName>style.visibility</p:attrName>
                                        </p:attrNameLst>
                                      </p:cBhvr>
                                      <p:to>
                                        <p:strVal val="visible"/>
                                      </p:to>
                                    </p:set>
                                    <p:animEffect transition="in" filter="fade">
                                      <p:cBhvr>
                                        <p:cTn id="19" dur="2000"/>
                                        <p:tgtEl>
                                          <p:spTgt spid="91140"/>
                                        </p:tgtEl>
                                      </p:cBhvr>
                                    </p:animEffect>
                                  </p:childTnLst>
                                </p:cTn>
                              </p:par>
                            </p:childTnLst>
                          </p:cTn>
                        </p:par>
                        <p:par>
                          <p:cTn id="20" fill="hold" nodeType="afterGroup">
                            <p:stCondLst>
                              <p:cond delay="4160"/>
                            </p:stCondLst>
                            <p:childTnLst>
                              <p:par>
                                <p:cTn id="21" presetID="6" presetClass="emph" presetSubtype="0" fill="hold" nodeType="afterEffect">
                                  <p:stCondLst>
                                    <p:cond delay="0"/>
                                  </p:stCondLst>
                                  <p:childTnLst>
                                    <p:animScale>
                                      <p:cBhvr>
                                        <p:cTn id="22" dur="2000" fill="hold"/>
                                        <p:tgtEl>
                                          <p:spTgt spid="9114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smtClean="0"/>
              <a:t>Scientific Schools</a:t>
            </a:r>
            <a:endParaRPr lang="ru-RU" smtClean="0"/>
          </a:p>
        </p:txBody>
      </p:sp>
      <p:sp>
        <p:nvSpPr>
          <p:cNvPr id="92163" name="Rectangle 3"/>
          <p:cNvSpPr>
            <a:spLocks noGrp="1" noChangeArrowheads="1"/>
          </p:cNvSpPr>
          <p:nvPr>
            <p:ph type="body" idx="1"/>
          </p:nvPr>
        </p:nvSpPr>
        <p:spPr>
          <a:xfrm>
            <a:off x="457200" y="981075"/>
            <a:ext cx="8229600" cy="5059363"/>
          </a:xfrm>
        </p:spPr>
        <p:txBody>
          <a:bodyPr/>
          <a:lstStyle/>
          <a:p>
            <a:pPr eaLnBrk="1" hangingPunct="1"/>
            <a:r>
              <a:rPr lang="en-GB" sz="2800" smtClean="0">
                <a:solidFill>
                  <a:schemeClr val="tx2"/>
                </a:solidFill>
              </a:rPr>
              <a:t>Fundamental and Applied Research into the Boundary Geophysical  Layer</a:t>
            </a:r>
            <a:endParaRPr lang="ru-RU" sz="2800" smtClean="0">
              <a:solidFill>
                <a:schemeClr val="tx2"/>
              </a:solidFill>
            </a:endParaRPr>
          </a:p>
        </p:txBody>
      </p:sp>
      <p:pic>
        <p:nvPicPr>
          <p:cNvPr id="92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28813"/>
            <a:ext cx="213518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00250"/>
            <a:ext cx="214312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C:\Users\OLEG\Desktop\Рисунок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7938" y="1928813"/>
            <a:ext cx="25717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162"/>
                                        </p:tgtEl>
                                        <p:attrNameLst>
                                          <p:attrName>style.visibility</p:attrName>
                                        </p:attrNameLst>
                                      </p:cBhvr>
                                      <p:to>
                                        <p:strVal val="visible"/>
                                      </p:to>
                                    </p:set>
                                    <p:anim calcmode="discrete" valueType="clr">
                                      <p:cBhvr override="childStyle">
                                        <p:cTn id="7" dur="80"/>
                                        <p:tgtEl>
                                          <p:spTgt spid="921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2"/>
                                        </p:tgtEl>
                                        <p:attrNameLst>
                                          <p:attrName>fillcolor</p:attrName>
                                        </p:attrNameLst>
                                      </p:cBhvr>
                                      <p:tavLst>
                                        <p:tav tm="0">
                                          <p:val>
                                            <p:clrVal>
                                              <a:schemeClr val="accent2"/>
                                            </p:clrVal>
                                          </p:val>
                                        </p:tav>
                                        <p:tav tm="50000">
                                          <p:val>
                                            <p:clrVal>
                                              <a:schemeClr val="hlink"/>
                                            </p:clrVal>
                                          </p:val>
                                        </p:tav>
                                      </p:tavLst>
                                    </p:anim>
                                    <p:set>
                                      <p:cBhvr>
                                        <p:cTn id="9" dur="80"/>
                                        <p:tgtEl>
                                          <p:spTgt spid="92162"/>
                                        </p:tgtEl>
                                        <p:attrNameLst>
                                          <p:attrName>fill.type</p:attrName>
                                        </p:attrNameLst>
                                      </p:cBhvr>
                                      <p:to>
                                        <p:strVal val="solid"/>
                                      </p:to>
                                    </p:set>
                                  </p:childTnLst>
                                </p:cTn>
                              </p:par>
                            </p:childTnLst>
                          </p:cTn>
                        </p:par>
                        <p:par>
                          <p:cTn id="10" fill="hold" nodeType="afterGroup">
                            <p:stCondLst>
                              <p:cond delay="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2163">
                                            <p:txEl>
                                              <p:pRg st="0" end="0"/>
                                            </p:txEl>
                                          </p:spTgt>
                                        </p:tgtEl>
                                        <p:attrNameLst>
                                          <p:attrName>style.visibility</p:attrName>
                                        </p:attrNameLst>
                                      </p:cBhvr>
                                      <p:to>
                                        <p:strVal val="visible"/>
                                      </p:to>
                                    </p:set>
                                    <p:anim calcmode="discrete" valueType="clr">
                                      <p:cBhvr override="childStyle">
                                        <p:cTn id="13" dur="80"/>
                                        <p:tgtEl>
                                          <p:spTgt spid="921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216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92163">
                                            <p:txEl>
                                              <p:pRg st="0" end="0"/>
                                            </p:txEl>
                                          </p:spTgt>
                                        </p:tgtEl>
                                        <p:attrNameLst>
                                          <p:attrName>fill.type</p:attrName>
                                        </p:attrNameLst>
                                      </p:cBhvr>
                                      <p:to>
                                        <p:strVal val="solid"/>
                                      </p:to>
                                    </p:set>
                                  </p:childTnLst>
                                </p:cTn>
                              </p:par>
                            </p:childTnLst>
                          </p:cTn>
                        </p:par>
                        <p:par>
                          <p:cTn id="16" fill="hold" nodeType="afterGroup">
                            <p:stCondLst>
                              <p:cond delay="3160"/>
                            </p:stCondLst>
                            <p:childTnLst>
                              <p:par>
                                <p:cTn id="17" presetID="10" presetClass="entr" presetSubtype="0" fill="hold" nodeType="afterEffect">
                                  <p:stCondLst>
                                    <p:cond delay="0"/>
                                  </p:stCondLst>
                                  <p:childTnLst>
                                    <p:set>
                                      <p:cBhvr>
                                        <p:cTn id="18" dur="1" fill="hold">
                                          <p:stCondLst>
                                            <p:cond delay="0"/>
                                          </p:stCondLst>
                                        </p:cTn>
                                        <p:tgtEl>
                                          <p:spTgt spid="92164"/>
                                        </p:tgtEl>
                                        <p:attrNameLst>
                                          <p:attrName>style.visibility</p:attrName>
                                        </p:attrNameLst>
                                      </p:cBhvr>
                                      <p:to>
                                        <p:strVal val="visible"/>
                                      </p:to>
                                    </p:set>
                                    <p:animEffect transition="in" filter="fade">
                                      <p:cBhvr>
                                        <p:cTn id="19" dur="1000"/>
                                        <p:tgtEl>
                                          <p:spTgt spid="92164"/>
                                        </p:tgtEl>
                                      </p:cBhvr>
                                    </p:animEffect>
                                  </p:childTnLst>
                                </p:cTn>
                              </p:par>
                            </p:childTnLst>
                          </p:cTn>
                        </p:par>
                        <p:par>
                          <p:cTn id="20" fill="hold" nodeType="afterGroup">
                            <p:stCondLst>
                              <p:cond delay="4160"/>
                            </p:stCondLst>
                            <p:childTnLst>
                              <p:par>
                                <p:cTn id="21" presetID="10" presetClass="entr" presetSubtype="0" fill="hold" nodeType="afterEffect">
                                  <p:stCondLst>
                                    <p:cond delay="0"/>
                                  </p:stCondLst>
                                  <p:childTnLst>
                                    <p:set>
                                      <p:cBhvr>
                                        <p:cTn id="22" dur="1" fill="hold">
                                          <p:stCondLst>
                                            <p:cond delay="0"/>
                                          </p:stCondLst>
                                        </p:cTn>
                                        <p:tgtEl>
                                          <p:spTgt spid="92165"/>
                                        </p:tgtEl>
                                        <p:attrNameLst>
                                          <p:attrName>style.visibility</p:attrName>
                                        </p:attrNameLst>
                                      </p:cBhvr>
                                      <p:to>
                                        <p:strVal val="visible"/>
                                      </p:to>
                                    </p:set>
                                    <p:animEffect transition="in" filter="fade">
                                      <p:cBhvr>
                                        <p:cTn id="23"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Ekolog 022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688"/>
            <a:ext cx="3168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descr="Ekolog 021_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071563"/>
            <a:ext cx="337343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Rectangle 8"/>
          <p:cNvSpPr>
            <a:spLocks noGrp="1" noChangeArrowheads="1"/>
          </p:cNvSpPr>
          <p:nvPr>
            <p:ph type="title"/>
          </p:nvPr>
        </p:nvSpPr>
        <p:spPr/>
        <p:txBody>
          <a:bodyPr/>
          <a:lstStyle/>
          <a:p>
            <a:pPr eaLnBrk="1" hangingPunct="1"/>
            <a:r>
              <a:rPr lang="en-US" sz="2800" smtClean="0"/>
              <a:t>Odessa State Environmental University</a:t>
            </a:r>
            <a:r>
              <a:rPr lang="ru-RU" smtClean="0"/>
              <a:t> </a:t>
            </a:r>
          </a:p>
        </p:txBody>
      </p:sp>
      <p:pic>
        <p:nvPicPr>
          <p:cNvPr id="30725" name="Picture 2" descr="H:\DCIM\100NIKON\DSCN07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3313"/>
            <a:ext cx="38576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Ekolog 007_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3643313"/>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7" descr="Ekolog 044_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3429000"/>
            <a:ext cx="27146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5240"/>
                                        </p:tgtEl>
                                        <p:attrNameLst>
                                          <p:attrName>style.visibility</p:attrName>
                                        </p:attrNameLst>
                                      </p:cBhvr>
                                      <p:to>
                                        <p:strVal val="visible"/>
                                      </p:to>
                                    </p:set>
                                    <p:anim calcmode="discrete" valueType="clr">
                                      <p:cBhvr override="childStyle">
                                        <p:cTn id="7" dur="80"/>
                                        <p:tgtEl>
                                          <p:spTgt spid="952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40"/>
                                        </p:tgtEl>
                                        <p:attrNameLst>
                                          <p:attrName>fillcolor</p:attrName>
                                        </p:attrNameLst>
                                      </p:cBhvr>
                                      <p:tavLst>
                                        <p:tav tm="0">
                                          <p:val>
                                            <p:clrVal>
                                              <a:schemeClr val="accent2"/>
                                            </p:clrVal>
                                          </p:val>
                                        </p:tav>
                                        <p:tav tm="50000">
                                          <p:val>
                                            <p:clrVal>
                                              <a:schemeClr val="hlink"/>
                                            </p:clrVal>
                                          </p:val>
                                        </p:tav>
                                      </p:tavLst>
                                    </p:anim>
                                    <p:set>
                                      <p:cBhvr>
                                        <p:cTn id="9" dur="80"/>
                                        <p:tgtEl>
                                          <p:spTgt spid="95240"/>
                                        </p:tgtEl>
                                        <p:attrNameLst>
                                          <p:attrName>fill.type</p:attrName>
                                        </p:attrNameLst>
                                      </p:cBhvr>
                                      <p:to>
                                        <p:strVal val="solid"/>
                                      </p:to>
                                    </p:set>
                                  </p:childTnLst>
                                </p:cTn>
                              </p:par>
                            </p:childTnLst>
                          </p:cTn>
                        </p:par>
                        <p:par>
                          <p:cTn id="10" fill="hold" nodeType="afterGroup">
                            <p:stCondLst>
                              <p:cond delay="1400"/>
                            </p:stCondLst>
                            <p:childTnLst>
                              <p:par>
                                <p:cTn id="11" presetID="2" presetClass="entr" presetSubtype="8" fill="hold" nodeType="afterEffect">
                                  <p:stCondLst>
                                    <p:cond delay="0"/>
                                  </p:stCondLst>
                                  <p:childTnLst>
                                    <p:set>
                                      <p:cBhvr>
                                        <p:cTn id="12" dur="1" fill="hold">
                                          <p:stCondLst>
                                            <p:cond delay="0"/>
                                          </p:stCondLst>
                                        </p:cTn>
                                        <p:tgtEl>
                                          <p:spTgt spid="95236"/>
                                        </p:tgtEl>
                                        <p:attrNameLst>
                                          <p:attrName>style.visibility</p:attrName>
                                        </p:attrNameLst>
                                      </p:cBhvr>
                                      <p:to>
                                        <p:strVal val="visible"/>
                                      </p:to>
                                    </p:set>
                                    <p:anim calcmode="lin" valueType="num">
                                      <p:cBhvr additive="base">
                                        <p:cTn id="13" dur="500" fill="hold"/>
                                        <p:tgtEl>
                                          <p:spTgt spid="95236"/>
                                        </p:tgtEl>
                                        <p:attrNameLst>
                                          <p:attrName>ppt_x</p:attrName>
                                        </p:attrNameLst>
                                      </p:cBhvr>
                                      <p:tavLst>
                                        <p:tav tm="0">
                                          <p:val>
                                            <p:strVal val="0-#ppt_w/2"/>
                                          </p:val>
                                        </p:tav>
                                        <p:tav tm="100000">
                                          <p:val>
                                            <p:strVal val="#ppt_x"/>
                                          </p:val>
                                        </p:tav>
                                      </p:tavLst>
                                    </p:anim>
                                    <p:anim calcmode="lin" valueType="num">
                                      <p:cBhvr additive="base">
                                        <p:cTn id="14" dur="500" fill="hold"/>
                                        <p:tgtEl>
                                          <p:spTgt spid="9523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900"/>
                            </p:stCondLst>
                            <p:childTnLst>
                              <p:par>
                                <p:cTn id="16" presetID="2" presetClass="entr" presetSubtype="2" fill="hold" nodeType="afterEffect">
                                  <p:stCondLst>
                                    <p:cond delay="0"/>
                                  </p:stCondLst>
                                  <p:childTnLst>
                                    <p:set>
                                      <p:cBhvr>
                                        <p:cTn id="17" dur="1" fill="hold">
                                          <p:stCondLst>
                                            <p:cond delay="0"/>
                                          </p:stCondLst>
                                        </p:cTn>
                                        <p:tgtEl>
                                          <p:spTgt spid="95238"/>
                                        </p:tgtEl>
                                        <p:attrNameLst>
                                          <p:attrName>style.visibility</p:attrName>
                                        </p:attrNameLst>
                                      </p:cBhvr>
                                      <p:to>
                                        <p:strVal val="visible"/>
                                      </p:to>
                                    </p:set>
                                    <p:anim calcmode="lin" valueType="num">
                                      <p:cBhvr additive="base">
                                        <p:cTn id="18" dur="500" fill="hold"/>
                                        <p:tgtEl>
                                          <p:spTgt spid="95238"/>
                                        </p:tgtEl>
                                        <p:attrNameLst>
                                          <p:attrName>ppt_x</p:attrName>
                                        </p:attrNameLst>
                                      </p:cBhvr>
                                      <p:tavLst>
                                        <p:tav tm="0">
                                          <p:val>
                                            <p:strVal val="1+#ppt_w/2"/>
                                          </p:val>
                                        </p:tav>
                                        <p:tav tm="100000">
                                          <p:val>
                                            <p:strVal val="#ppt_x"/>
                                          </p:val>
                                        </p:tav>
                                      </p:tavLst>
                                    </p:anim>
                                    <p:anim calcmode="lin" valueType="num">
                                      <p:cBhvr additive="base">
                                        <p:cTn id="19" dur="500" fill="hold"/>
                                        <p:tgtEl>
                                          <p:spTgt spid="9523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400"/>
                            </p:stCondLst>
                            <p:childTnLst>
                              <p:par>
                                <p:cTn id="21" presetID="2" presetClass="entr" presetSubtype="8" fill="hold" nodeType="afterEffect">
                                  <p:stCondLst>
                                    <p:cond delay="0"/>
                                  </p:stCondLst>
                                  <p:childTnLst>
                                    <p:set>
                                      <p:cBhvr>
                                        <p:cTn id="22" dur="1" fill="hold">
                                          <p:stCondLst>
                                            <p:cond delay="0"/>
                                          </p:stCondLst>
                                        </p:cTn>
                                        <p:tgtEl>
                                          <p:spTgt spid="95237"/>
                                        </p:tgtEl>
                                        <p:attrNameLst>
                                          <p:attrName>style.visibility</p:attrName>
                                        </p:attrNameLst>
                                      </p:cBhvr>
                                      <p:to>
                                        <p:strVal val="visible"/>
                                      </p:to>
                                    </p:set>
                                    <p:anim calcmode="lin" valueType="num">
                                      <p:cBhvr additive="base">
                                        <p:cTn id="23" dur="500" fill="hold"/>
                                        <p:tgtEl>
                                          <p:spTgt spid="95237"/>
                                        </p:tgtEl>
                                        <p:attrNameLst>
                                          <p:attrName>ppt_x</p:attrName>
                                        </p:attrNameLst>
                                      </p:cBhvr>
                                      <p:tavLst>
                                        <p:tav tm="0">
                                          <p:val>
                                            <p:strVal val="0-#ppt_w/2"/>
                                          </p:val>
                                        </p:tav>
                                        <p:tav tm="100000">
                                          <p:val>
                                            <p:strVal val="#ppt_x"/>
                                          </p:val>
                                        </p:tav>
                                      </p:tavLst>
                                    </p:anim>
                                    <p:anim calcmode="lin" valueType="num">
                                      <p:cBhvr additive="base">
                                        <p:cTn id="24" dur="500" fill="hold"/>
                                        <p:tgtEl>
                                          <p:spTgt spid="9523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900"/>
                            </p:stCondLst>
                            <p:childTnLst>
                              <p:par>
                                <p:cTn id="26" presetID="2" presetClass="entr" presetSubtype="2" fill="hold" nodeType="afterEffect">
                                  <p:stCondLst>
                                    <p:cond delay="0"/>
                                  </p:stCondLst>
                                  <p:childTnLst>
                                    <p:set>
                                      <p:cBhvr>
                                        <p:cTn id="27" dur="1" fill="hold">
                                          <p:stCondLst>
                                            <p:cond delay="0"/>
                                          </p:stCondLst>
                                        </p:cTn>
                                        <p:tgtEl>
                                          <p:spTgt spid="95239"/>
                                        </p:tgtEl>
                                        <p:attrNameLst>
                                          <p:attrName>style.visibility</p:attrName>
                                        </p:attrNameLst>
                                      </p:cBhvr>
                                      <p:to>
                                        <p:strVal val="visible"/>
                                      </p:to>
                                    </p:set>
                                    <p:anim calcmode="lin" valueType="num">
                                      <p:cBhvr additive="base">
                                        <p:cTn id="28" dur="500" fill="hold"/>
                                        <p:tgtEl>
                                          <p:spTgt spid="95239"/>
                                        </p:tgtEl>
                                        <p:attrNameLst>
                                          <p:attrName>ppt_x</p:attrName>
                                        </p:attrNameLst>
                                      </p:cBhvr>
                                      <p:tavLst>
                                        <p:tav tm="0">
                                          <p:val>
                                            <p:strVal val="1+#ppt_w/2"/>
                                          </p:val>
                                        </p:tav>
                                        <p:tav tm="100000">
                                          <p:val>
                                            <p:strVal val="#ppt_x"/>
                                          </p:val>
                                        </p:tav>
                                      </p:tavLst>
                                    </p:anim>
                                    <p:anim calcmode="lin" valueType="num">
                                      <p:cBhvr additive="base">
                                        <p:cTn id="29" dur="500" fill="hold"/>
                                        <p:tgtEl>
                                          <p:spTgt spid="95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3" cstate="print">
            <a:lum bright="-20000" contrast="10000"/>
          </a:blip>
          <a:srcRect/>
          <a:stretch>
            <a:fillRect/>
          </a:stretch>
        </p:blipFill>
        <p:spPr bwMode="auto">
          <a:xfrm>
            <a:off x="0" y="1142984"/>
            <a:ext cx="4500594" cy="2568888"/>
          </a:xfrm>
          <a:prstGeom prst="rect">
            <a:avLst/>
          </a:prstGeom>
          <a:noFill/>
          <a:ln w="9525">
            <a:noFill/>
            <a:miter lim="800000"/>
            <a:headEnd/>
            <a:tailEnd/>
          </a:ln>
          <a:effectLst/>
          <a:scene3d>
            <a:camera prst="perspectiveContrastingRightFacing"/>
            <a:lightRig rig="threePt" dir="t"/>
          </a:scene3d>
        </p:spPr>
      </p:pic>
      <p:pic>
        <p:nvPicPr>
          <p:cNvPr id="93190" name="Picture 6"/>
          <p:cNvPicPr>
            <a:picLocks noChangeAspect="1" noChangeArrowheads="1"/>
          </p:cNvPicPr>
          <p:nvPr/>
        </p:nvPicPr>
        <p:blipFill>
          <a:blip r:embed="rId4" cstate="print">
            <a:lum bright="-10000" contrast="20000"/>
          </a:blip>
          <a:srcRect/>
          <a:stretch>
            <a:fillRect/>
          </a:stretch>
        </p:blipFill>
        <p:spPr bwMode="auto">
          <a:xfrm>
            <a:off x="571472" y="3571876"/>
            <a:ext cx="4071966" cy="2861941"/>
          </a:xfrm>
          <a:prstGeom prst="rect">
            <a:avLst/>
          </a:prstGeom>
          <a:noFill/>
          <a:ln w="9525">
            <a:noFill/>
            <a:miter lim="800000"/>
            <a:headEnd/>
            <a:tailEnd/>
          </a:ln>
          <a:effectLst/>
          <a:scene3d>
            <a:camera prst="perspectiveContrastingRightFacing"/>
            <a:lightRig rig="threePt" dir="t"/>
          </a:scene3d>
        </p:spPr>
      </p:pic>
      <p:pic>
        <p:nvPicPr>
          <p:cNvPr id="93194" name="Picture 10" descr="swimming_pool"/>
          <p:cNvPicPr>
            <a:picLocks noChangeAspect="1" noChangeArrowheads="1"/>
          </p:cNvPicPr>
          <p:nvPr/>
        </p:nvPicPr>
        <p:blipFill>
          <a:blip r:embed="rId5" cstate="print"/>
          <a:srcRect/>
          <a:stretch>
            <a:fillRect/>
          </a:stretch>
        </p:blipFill>
        <p:spPr bwMode="auto">
          <a:xfrm>
            <a:off x="4929190" y="3944394"/>
            <a:ext cx="3754103" cy="2413564"/>
          </a:xfrm>
          <a:prstGeom prst="rect">
            <a:avLst/>
          </a:prstGeom>
          <a:noFill/>
          <a:scene3d>
            <a:camera prst="perspectiveHeroicExtremeLeftFacing"/>
            <a:lightRig rig="threePt" dir="t"/>
          </a:scene3d>
        </p:spPr>
      </p:pic>
      <p:pic>
        <p:nvPicPr>
          <p:cNvPr id="93195" name="Picture 11" descr="259-2006-10-01_DSC9654_women_football_sm"/>
          <p:cNvPicPr>
            <a:picLocks noChangeAspect="1" noChangeArrowheads="1"/>
          </p:cNvPicPr>
          <p:nvPr/>
        </p:nvPicPr>
        <p:blipFill>
          <a:blip r:embed="rId6" cstate="print"/>
          <a:srcRect/>
          <a:stretch>
            <a:fillRect/>
          </a:stretch>
        </p:blipFill>
        <p:spPr bwMode="auto">
          <a:xfrm>
            <a:off x="4643438" y="1000108"/>
            <a:ext cx="3543177" cy="2876553"/>
          </a:xfrm>
          <a:prstGeom prst="rect">
            <a:avLst/>
          </a:prstGeom>
          <a:noFill/>
          <a:scene3d>
            <a:camera prst="perspectiveHeroicExtremeLeftFacing"/>
            <a:lightRig rig="threePt" dir="t"/>
          </a:scene3d>
        </p:spPr>
      </p:pic>
      <p:sp>
        <p:nvSpPr>
          <p:cNvPr id="93196" name="Rectangle 12"/>
          <p:cNvSpPr>
            <a:spLocks noGrp="1" noChangeArrowheads="1"/>
          </p:cNvSpPr>
          <p:nvPr>
            <p:ph type="title"/>
          </p:nvPr>
        </p:nvSpPr>
        <p:spPr/>
        <p:txBody>
          <a:bodyPr/>
          <a:lstStyle/>
          <a:p>
            <a:pPr eaLnBrk="1" hangingPunct="1"/>
            <a:r>
              <a:rPr lang="en-US" sz="2800" dirty="0" smtClean="0"/>
              <a:t>Odessa State Environmental University</a:t>
            </a:r>
            <a:r>
              <a:rPr lang="ru-RU" dirty="0"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3196"/>
                                        </p:tgtEl>
                                        <p:attrNameLst>
                                          <p:attrName>style.visibility</p:attrName>
                                        </p:attrNameLst>
                                      </p:cBhvr>
                                      <p:to>
                                        <p:strVal val="visible"/>
                                      </p:to>
                                    </p:set>
                                    <p:anim calcmode="discrete" valueType="clr">
                                      <p:cBhvr override="childStyle">
                                        <p:cTn id="7" dur="80"/>
                                        <p:tgtEl>
                                          <p:spTgt spid="931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196"/>
                                        </p:tgtEl>
                                        <p:attrNameLst>
                                          <p:attrName>fillcolor</p:attrName>
                                        </p:attrNameLst>
                                      </p:cBhvr>
                                      <p:tavLst>
                                        <p:tav tm="0">
                                          <p:val>
                                            <p:clrVal>
                                              <a:schemeClr val="accent2"/>
                                            </p:clrVal>
                                          </p:val>
                                        </p:tav>
                                        <p:tav tm="50000">
                                          <p:val>
                                            <p:clrVal>
                                              <a:schemeClr val="hlink"/>
                                            </p:clrVal>
                                          </p:val>
                                        </p:tav>
                                      </p:tavLst>
                                    </p:anim>
                                    <p:set>
                                      <p:cBhvr>
                                        <p:cTn id="9" dur="80"/>
                                        <p:tgtEl>
                                          <p:spTgt spid="93196"/>
                                        </p:tgtEl>
                                        <p:attrNameLst>
                                          <p:attrName>fill.type</p:attrName>
                                        </p:attrNameLst>
                                      </p:cBhvr>
                                      <p:to>
                                        <p:strVal val="solid"/>
                                      </p:to>
                                    </p:set>
                                  </p:childTnLst>
                                </p:cTn>
                              </p:par>
                            </p:childTnLst>
                          </p:cTn>
                        </p:par>
                        <p:par>
                          <p:cTn id="10" fill="hold" nodeType="afterGroup">
                            <p:stCondLst>
                              <p:cond delay="1400"/>
                            </p:stCondLst>
                            <p:childTnLst>
                              <p:par>
                                <p:cTn id="11" presetID="2" presetClass="entr" presetSubtype="8" fill="hold" nodeType="after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 fill="hold"/>
                                        <p:tgtEl>
                                          <p:spTgt spid="93188"/>
                                        </p:tgtEl>
                                        <p:attrNameLst>
                                          <p:attrName>ppt_x</p:attrName>
                                        </p:attrNameLst>
                                      </p:cBhvr>
                                      <p:tavLst>
                                        <p:tav tm="0">
                                          <p:val>
                                            <p:strVal val="0-#ppt_w/2"/>
                                          </p:val>
                                        </p:tav>
                                        <p:tav tm="100000">
                                          <p:val>
                                            <p:strVal val="#ppt_x"/>
                                          </p:val>
                                        </p:tav>
                                      </p:tavLst>
                                    </p:anim>
                                    <p:anim calcmode="lin" valueType="num">
                                      <p:cBhvr additive="base">
                                        <p:cTn id="14" dur="500" fill="hold"/>
                                        <p:tgtEl>
                                          <p:spTgt spid="9318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900"/>
                            </p:stCondLst>
                            <p:childTnLst>
                              <p:par>
                                <p:cTn id="16" presetID="2" presetClass="entr" presetSubtype="2" fill="hold" nodeType="afterEffect">
                                  <p:stCondLst>
                                    <p:cond delay="0"/>
                                  </p:stCondLst>
                                  <p:childTnLst>
                                    <p:set>
                                      <p:cBhvr>
                                        <p:cTn id="17" dur="1" fill="hold">
                                          <p:stCondLst>
                                            <p:cond delay="0"/>
                                          </p:stCondLst>
                                        </p:cTn>
                                        <p:tgtEl>
                                          <p:spTgt spid="93195"/>
                                        </p:tgtEl>
                                        <p:attrNameLst>
                                          <p:attrName>style.visibility</p:attrName>
                                        </p:attrNameLst>
                                      </p:cBhvr>
                                      <p:to>
                                        <p:strVal val="visible"/>
                                      </p:to>
                                    </p:set>
                                    <p:anim calcmode="lin" valueType="num">
                                      <p:cBhvr additive="base">
                                        <p:cTn id="18" dur="500" fill="hold"/>
                                        <p:tgtEl>
                                          <p:spTgt spid="93195"/>
                                        </p:tgtEl>
                                        <p:attrNameLst>
                                          <p:attrName>ppt_x</p:attrName>
                                        </p:attrNameLst>
                                      </p:cBhvr>
                                      <p:tavLst>
                                        <p:tav tm="0">
                                          <p:val>
                                            <p:strVal val="1+#ppt_w/2"/>
                                          </p:val>
                                        </p:tav>
                                        <p:tav tm="100000">
                                          <p:val>
                                            <p:strVal val="#ppt_x"/>
                                          </p:val>
                                        </p:tav>
                                      </p:tavLst>
                                    </p:anim>
                                    <p:anim calcmode="lin" valueType="num">
                                      <p:cBhvr additive="base">
                                        <p:cTn id="19" dur="500" fill="hold"/>
                                        <p:tgtEl>
                                          <p:spTgt spid="9319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400"/>
                            </p:stCondLst>
                            <p:childTnLst>
                              <p:par>
                                <p:cTn id="21" presetID="2" presetClass="entr" presetSubtype="8" fill="hold" nodeType="afterEffect">
                                  <p:stCondLst>
                                    <p:cond delay="0"/>
                                  </p:stCondLst>
                                  <p:childTnLst>
                                    <p:set>
                                      <p:cBhvr>
                                        <p:cTn id="22" dur="1" fill="hold">
                                          <p:stCondLst>
                                            <p:cond delay="0"/>
                                          </p:stCondLst>
                                        </p:cTn>
                                        <p:tgtEl>
                                          <p:spTgt spid="93190"/>
                                        </p:tgtEl>
                                        <p:attrNameLst>
                                          <p:attrName>style.visibility</p:attrName>
                                        </p:attrNameLst>
                                      </p:cBhvr>
                                      <p:to>
                                        <p:strVal val="visible"/>
                                      </p:to>
                                    </p:set>
                                    <p:anim calcmode="lin" valueType="num">
                                      <p:cBhvr additive="base">
                                        <p:cTn id="23" dur="500" fill="hold"/>
                                        <p:tgtEl>
                                          <p:spTgt spid="93190"/>
                                        </p:tgtEl>
                                        <p:attrNameLst>
                                          <p:attrName>ppt_x</p:attrName>
                                        </p:attrNameLst>
                                      </p:cBhvr>
                                      <p:tavLst>
                                        <p:tav tm="0">
                                          <p:val>
                                            <p:strVal val="0-#ppt_w/2"/>
                                          </p:val>
                                        </p:tav>
                                        <p:tav tm="100000">
                                          <p:val>
                                            <p:strVal val="#ppt_x"/>
                                          </p:val>
                                        </p:tav>
                                      </p:tavLst>
                                    </p:anim>
                                    <p:anim calcmode="lin" valueType="num">
                                      <p:cBhvr additive="base">
                                        <p:cTn id="24" dur="500" fill="hold"/>
                                        <p:tgtEl>
                                          <p:spTgt spid="93190"/>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900"/>
                            </p:stCondLst>
                            <p:childTnLst>
                              <p:par>
                                <p:cTn id="26" presetID="2" presetClass="entr" presetSubtype="2" fill="hold" nodeType="afterEffect">
                                  <p:stCondLst>
                                    <p:cond delay="0"/>
                                  </p:stCondLst>
                                  <p:childTnLst>
                                    <p:set>
                                      <p:cBhvr>
                                        <p:cTn id="27" dur="1" fill="hold">
                                          <p:stCondLst>
                                            <p:cond delay="0"/>
                                          </p:stCondLst>
                                        </p:cTn>
                                        <p:tgtEl>
                                          <p:spTgt spid="93194"/>
                                        </p:tgtEl>
                                        <p:attrNameLst>
                                          <p:attrName>style.visibility</p:attrName>
                                        </p:attrNameLst>
                                      </p:cBhvr>
                                      <p:to>
                                        <p:strVal val="visible"/>
                                      </p:to>
                                    </p:set>
                                    <p:anim calcmode="lin" valueType="num">
                                      <p:cBhvr additive="base">
                                        <p:cTn id="28" dur="500" fill="hold"/>
                                        <p:tgtEl>
                                          <p:spTgt spid="93194"/>
                                        </p:tgtEl>
                                        <p:attrNameLst>
                                          <p:attrName>ppt_x</p:attrName>
                                        </p:attrNameLst>
                                      </p:cBhvr>
                                      <p:tavLst>
                                        <p:tav tm="0">
                                          <p:val>
                                            <p:strVal val="1+#ppt_w/2"/>
                                          </p:val>
                                        </p:tav>
                                        <p:tav tm="100000">
                                          <p:val>
                                            <p:strVal val="#ppt_x"/>
                                          </p:val>
                                        </p:tav>
                                      </p:tavLst>
                                    </p:anim>
                                    <p:anim calcmode="lin" valueType="num">
                                      <p:cBhvr additive="base">
                                        <p:cTn id="29" dur="500" fill="hold"/>
                                        <p:tgtEl>
                                          <p:spTgt spid="93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74638"/>
            <a:ext cx="9144000" cy="563562"/>
          </a:xfrm>
        </p:spPr>
        <p:txBody>
          <a:bodyPr/>
          <a:lstStyle/>
          <a:p>
            <a:pPr eaLnBrk="1" hangingPunct="1"/>
            <a:r>
              <a:rPr lang="en-GB" sz="2800" smtClean="0"/>
              <a:t>Kharkiv Engineering Hydrometeorological Institute</a:t>
            </a:r>
            <a:r>
              <a:rPr lang="ru-RU" sz="3600" smtClean="0"/>
              <a:t> </a:t>
            </a:r>
          </a:p>
        </p:txBody>
      </p:sp>
      <p:pic>
        <p:nvPicPr>
          <p:cNvPr id="73732" name="Picture 4" descr="Ekolog 001_0001"/>
          <p:cNvPicPr>
            <a:picLocks noChangeAspect="1" noChangeArrowheads="1"/>
          </p:cNvPicPr>
          <p:nvPr/>
        </p:nvPicPr>
        <p:blipFill>
          <a:blip r:embed="rId3" cstate="print">
            <a:lum contrast="20000"/>
          </a:blip>
          <a:srcRect/>
          <a:stretch>
            <a:fillRect/>
          </a:stretch>
        </p:blipFill>
        <p:spPr bwMode="auto">
          <a:xfrm>
            <a:off x="1785918" y="857232"/>
            <a:ext cx="5905541" cy="4429156"/>
          </a:xfrm>
          <a:prstGeom prst="rect">
            <a:avLst/>
          </a:prstGeom>
          <a:ln>
            <a:noFill/>
          </a:ln>
          <a:effectLst>
            <a:softEdge rad="112500"/>
          </a:effec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3730"/>
                                        </p:tgtEl>
                                        <p:attrNameLst>
                                          <p:attrName>style.visibility</p:attrName>
                                        </p:attrNameLst>
                                      </p:cBhvr>
                                      <p:to>
                                        <p:strVal val="visible"/>
                                      </p:to>
                                    </p:set>
                                    <p:anim calcmode="discrete" valueType="clr">
                                      <p:cBhvr override="childStyle">
                                        <p:cTn id="7" dur="80"/>
                                        <p:tgtEl>
                                          <p:spTgt spid="737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730"/>
                                        </p:tgtEl>
                                        <p:attrNameLst>
                                          <p:attrName>fillcolor</p:attrName>
                                        </p:attrNameLst>
                                      </p:cBhvr>
                                      <p:tavLst>
                                        <p:tav tm="0">
                                          <p:val>
                                            <p:clrVal>
                                              <a:schemeClr val="accent2"/>
                                            </p:clrVal>
                                          </p:val>
                                        </p:tav>
                                        <p:tav tm="50000">
                                          <p:val>
                                            <p:clrVal>
                                              <a:schemeClr val="hlink"/>
                                            </p:clrVal>
                                          </p:val>
                                        </p:tav>
                                      </p:tavLst>
                                    </p:anim>
                                    <p:set>
                                      <p:cBhvr>
                                        <p:cTn id="9" dur="80"/>
                                        <p:tgtEl>
                                          <p:spTgt spid="73730"/>
                                        </p:tgtEl>
                                        <p:attrNameLst>
                                          <p:attrName>fill.type</p:attrName>
                                        </p:attrNameLst>
                                      </p:cBhvr>
                                      <p:to>
                                        <p:strVal val="solid"/>
                                      </p:to>
                                    </p:set>
                                  </p:childTnLst>
                                </p:cTn>
                              </p:par>
                            </p:childTnLst>
                          </p:cTn>
                        </p:par>
                        <p:par>
                          <p:cTn id="10" fill="hold" nodeType="afterGroup">
                            <p:stCondLst>
                              <p:cond delay="1880"/>
                            </p:stCondLst>
                            <p:childTnLst>
                              <p:par>
                                <p:cTn id="11" presetID="10" presetClass="entr" presetSubtype="0" fill="hold" nodeType="afterEffect">
                                  <p:stCondLst>
                                    <p:cond delay="0"/>
                                  </p:stCondLst>
                                  <p:childTnLst>
                                    <p:set>
                                      <p:cBhvr>
                                        <p:cTn id="12" dur="1" fill="hold">
                                          <p:stCondLst>
                                            <p:cond delay="0"/>
                                          </p:stCondLst>
                                        </p:cTn>
                                        <p:tgtEl>
                                          <p:spTgt spid="73732"/>
                                        </p:tgtEl>
                                        <p:attrNameLst>
                                          <p:attrName>style.visibility</p:attrName>
                                        </p:attrNameLst>
                                      </p:cBhvr>
                                      <p:to>
                                        <p:strVal val="visible"/>
                                      </p:to>
                                    </p:set>
                                    <p:animEffect transition="in" filter="fade">
                                      <p:cBhvr>
                                        <p:cTn id="13" dur="2000"/>
                                        <p:tgtEl>
                                          <p:spTgt spid="73732"/>
                                        </p:tgtEl>
                                      </p:cBhvr>
                                    </p:animEffect>
                                  </p:childTnLst>
                                </p:cTn>
                              </p:par>
                            </p:childTnLst>
                          </p:cTn>
                        </p:par>
                        <p:par>
                          <p:cTn id="14" fill="hold" nodeType="afterGroup">
                            <p:stCondLst>
                              <p:cond delay="3880"/>
                            </p:stCondLst>
                            <p:childTnLst>
                              <p:par>
                                <p:cTn id="15" presetID="6" presetClass="emph" presetSubtype="0" fill="hold" nodeType="afterEffect">
                                  <p:stCondLst>
                                    <p:cond delay="0"/>
                                  </p:stCondLst>
                                  <p:childTnLst>
                                    <p:animScale>
                                      <p:cBhvr>
                                        <p:cTn id="16" dur="2000" fill="hold"/>
                                        <p:tgtEl>
                                          <p:spTgt spid="7373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3175" y="333375"/>
            <a:ext cx="9147175" cy="563563"/>
          </a:xfrm>
        </p:spPr>
        <p:txBody>
          <a:bodyPr/>
          <a:lstStyle/>
          <a:p>
            <a:r>
              <a:rPr lang="en-US" sz="1900" dirty="0" smtClean="0"/>
              <a:t>INTERNATIONAL COLLABORATIVE ACTIVITIES IN THE FIELD OF RESEARCH</a:t>
            </a:r>
            <a:endParaRPr lang="ru-RU" sz="1900" dirty="0" smtClean="0"/>
          </a:p>
        </p:txBody>
      </p:sp>
      <p:sp>
        <p:nvSpPr>
          <p:cNvPr id="3" name="Прямоугольник 2"/>
          <p:cNvSpPr/>
          <p:nvPr/>
        </p:nvSpPr>
        <p:spPr>
          <a:xfrm>
            <a:off x="323850" y="1268760"/>
            <a:ext cx="8351838" cy="5164171"/>
          </a:xfrm>
          <a:prstGeom prst="rect">
            <a:avLst/>
          </a:prstGeom>
        </p:spPr>
        <p:txBody>
          <a:bodyPr>
            <a:spAutoFit/>
          </a:bodyPr>
          <a:lstStyle/>
          <a:p>
            <a:pPr marL="342900" indent="-342900">
              <a:lnSpc>
                <a:spcPct val="115000"/>
              </a:lnSpc>
              <a:spcAft>
                <a:spcPts val="0"/>
              </a:spcAft>
              <a:buFont typeface="Wingdings" pitchFamily="2" charset="2"/>
              <a:buChar char="Ø"/>
              <a:defRPr/>
            </a:pPr>
            <a:r>
              <a:rPr lang="en-US" sz="2400" b="1" dirty="0">
                <a:latin typeface="Calibri"/>
                <a:ea typeface="Calibri"/>
                <a:cs typeface="Times New Roman"/>
              </a:rPr>
              <a:t>Agreements on collaborative efforts in the field of research with 29 foreign research </a:t>
            </a:r>
            <a:r>
              <a:rPr lang="en-US" sz="2400" b="1" dirty="0" err="1">
                <a:latin typeface="Calibri"/>
                <a:ea typeface="Calibri"/>
                <a:cs typeface="Times New Roman"/>
              </a:rPr>
              <a:t>instutions</a:t>
            </a:r>
            <a:r>
              <a:rPr lang="en-US" sz="2400" b="1" dirty="0">
                <a:latin typeface="Calibri"/>
                <a:ea typeface="Calibri"/>
                <a:cs typeface="Times New Roman"/>
              </a:rPr>
              <a:t> and universities.</a:t>
            </a:r>
            <a:endParaRPr lang="ru-RU" sz="2400" b="1" dirty="0">
              <a:latin typeface="Calibri"/>
              <a:ea typeface="Calibri"/>
              <a:cs typeface="Times New Roman"/>
            </a:endParaRPr>
          </a:p>
          <a:p>
            <a:pPr marL="342900" indent="-342900">
              <a:lnSpc>
                <a:spcPct val="115000"/>
              </a:lnSpc>
              <a:spcAft>
                <a:spcPts val="0"/>
              </a:spcAft>
              <a:buFont typeface="Wingdings" pitchFamily="2" charset="2"/>
              <a:buChar char="Ø"/>
              <a:defRPr/>
            </a:pPr>
            <a:r>
              <a:rPr lang="en-US" sz="2400" b="1" dirty="0">
                <a:latin typeface="Calibri"/>
                <a:ea typeface="Calibri"/>
                <a:cs typeface="Calibri"/>
              </a:rPr>
              <a:t>The university is a member of </a:t>
            </a:r>
            <a:r>
              <a:rPr lang="uk-UA" sz="2400" b="1" dirty="0" err="1">
                <a:latin typeface="Calibri"/>
                <a:ea typeface="Calibri"/>
                <a:cs typeface="Calibri"/>
              </a:rPr>
              <a:t>Asia</a:t>
            </a:r>
            <a:r>
              <a:rPr lang="uk-UA" sz="2400" b="1" dirty="0">
                <a:latin typeface="Calibri"/>
                <a:ea typeface="Calibri"/>
                <a:cs typeface="Calibri"/>
              </a:rPr>
              <a:t> </a:t>
            </a:r>
            <a:r>
              <a:rPr lang="uk-UA" sz="2400" b="1" dirty="0" err="1">
                <a:latin typeface="Calibri"/>
                <a:ea typeface="Calibri"/>
                <a:cs typeface="Calibri"/>
              </a:rPr>
              <a:t>Pacific</a:t>
            </a:r>
            <a:r>
              <a:rPr lang="uk-UA" sz="2400" b="1" dirty="0">
                <a:latin typeface="Calibri"/>
                <a:ea typeface="Calibri"/>
                <a:cs typeface="Calibri"/>
              </a:rPr>
              <a:t> </a:t>
            </a:r>
            <a:r>
              <a:rPr lang="uk-UA" sz="2400" b="1" dirty="0" err="1">
                <a:latin typeface="Calibri"/>
                <a:ea typeface="Calibri"/>
                <a:cs typeface="Calibri"/>
              </a:rPr>
              <a:t>Applied</a:t>
            </a:r>
            <a:r>
              <a:rPr lang="uk-UA" sz="2400" b="1" dirty="0">
                <a:latin typeface="Calibri"/>
                <a:ea typeface="Calibri"/>
                <a:cs typeface="Calibri"/>
              </a:rPr>
              <a:t> </a:t>
            </a:r>
            <a:r>
              <a:rPr lang="uk-UA" sz="2400" b="1" dirty="0" err="1">
                <a:latin typeface="Calibri"/>
                <a:ea typeface="Calibri"/>
                <a:cs typeface="Calibri"/>
              </a:rPr>
              <a:t>Science</a:t>
            </a:r>
            <a:r>
              <a:rPr lang="uk-UA" sz="2400" b="1" dirty="0">
                <a:latin typeface="Calibri"/>
                <a:ea typeface="Calibri"/>
                <a:cs typeface="Calibri"/>
              </a:rPr>
              <a:t> </a:t>
            </a:r>
            <a:r>
              <a:rPr lang="uk-UA" sz="2400" b="1" dirty="0" err="1">
                <a:latin typeface="Calibri"/>
                <a:ea typeface="Calibri"/>
                <a:cs typeface="Calibri"/>
              </a:rPr>
              <a:t>Associates</a:t>
            </a:r>
            <a:r>
              <a:rPr lang="en-US" sz="2400" b="1" dirty="0">
                <a:latin typeface="Calibri"/>
                <a:ea typeface="Calibri"/>
                <a:cs typeface="Calibri"/>
              </a:rPr>
              <a:t> (APASA)</a:t>
            </a:r>
            <a:r>
              <a:rPr lang="uk-UA" sz="2400" b="1" dirty="0">
                <a:latin typeface="Calibri"/>
                <a:ea typeface="Calibri"/>
                <a:cs typeface="Calibri"/>
              </a:rPr>
              <a:t>, </a:t>
            </a:r>
            <a:r>
              <a:rPr lang="uk-UA" sz="2400" b="1" dirty="0" err="1">
                <a:latin typeface="Calibri"/>
                <a:ea typeface="Calibri"/>
                <a:cs typeface="Calibri"/>
              </a:rPr>
              <a:t>Alliance</a:t>
            </a:r>
            <a:r>
              <a:rPr lang="uk-UA" sz="2400" b="1" dirty="0">
                <a:latin typeface="Calibri"/>
                <a:ea typeface="Calibri"/>
                <a:cs typeface="Calibri"/>
              </a:rPr>
              <a:t> </a:t>
            </a:r>
            <a:r>
              <a:rPr lang="uk-UA" sz="2400" b="1" dirty="0" err="1">
                <a:latin typeface="Calibri"/>
                <a:ea typeface="Calibri"/>
                <a:cs typeface="Calibri"/>
              </a:rPr>
              <a:t>of</a:t>
            </a:r>
            <a:r>
              <a:rPr lang="uk-UA" sz="2400" b="1" dirty="0">
                <a:latin typeface="Calibri"/>
                <a:ea typeface="Calibri"/>
                <a:cs typeface="Calibri"/>
              </a:rPr>
              <a:t> </a:t>
            </a:r>
            <a:r>
              <a:rPr lang="uk-UA" sz="2400" b="1" dirty="0" err="1">
                <a:latin typeface="Calibri"/>
                <a:ea typeface="Calibri"/>
                <a:cs typeface="Calibri"/>
              </a:rPr>
              <a:t>Universities</a:t>
            </a:r>
            <a:r>
              <a:rPr lang="uk-UA" sz="2400" b="1" dirty="0">
                <a:latin typeface="Calibri"/>
                <a:ea typeface="Calibri"/>
                <a:cs typeface="Calibri"/>
              </a:rPr>
              <a:t> </a:t>
            </a:r>
            <a:r>
              <a:rPr lang="uk-UA" sz="2400" b="1" dirty="0" err="1">
                <a:latin typeface="Calibri"/>
                <a:ea typeface="Calibri"/>
                <a:cs typeface="Calibri"/>
              </a:rPr>
              <a:t>for</a:t>
            </a:r>
            <a:r>
              <a:rPr lang="uk-UA" sz="2400" b="1" dirty="0">
                <a:latin typeface="Calibri"/>
                <a:ea typeface="Calibri"/>
                <a:cs typeface="Calibri"/>
              </a:rPr>
              <a:t> </a:t>
            </a:r>
            <a:r>
              <a:rPr lang="uk-UA" sz="2400" b="1" dirty="0" err="1">
                <a:latin typeface="Calibri"/>
                <a:ea typeface="Calibri"/>
                <a:cs typeface="Calibri"/>
              </a:rPr>
              <a:t>Democracy</a:t>
            </a:r>
            <a:r>
              <a:rPr lang="uk-UA" sz="2400" b="1" dirty="0">
                <a:latin typeface="Calibri"/>
                <a:ea typeface="Calibri"/>
                <a:cs typeface="Calibri"/>
              </a:rPr>
              <a:t> (AUDEM)</a:t>
            </a:r>
            <a:r>
              <a:rPr lang="en-US" sz="2400" b="1" dirty="0">
                <a:latin typeface="Calibri"/>
                <a:ea typeface="Calibri"/>
                <a:cs typeface="Calibri"/>
              </a:rPr>
              <a:t>, </a:t>
            </a:r>
            <a:r>
              <a:rPr lang="uk-UA" sz="2400" b="1" dirty="0" err="1">
                <a:latin typeface="Calibri"/>
                <a:ea typeface="Calibri"/>
                <a:cs typeface="Calibri"/>
              </a:rPr>
              <a:t>European</a:t>
            </a:r>
            <a:r>
              <a:rPr lang="uk-UA" sz="2400" b="1" dirty="0">
                <a:latin typeface="Calibri"/>
                <a:ea typeface="Calibri"/>
                <a:cs typeface="Calibri"/>
              </a:rPr>
              <a:t> </a:t>
            </a:r>
            <a:r>
              <a:rPr lang="uk-UA" sz="2400" b="1" dirty="0" err="1">
                <a:latin typeface="Calibri"/>
                <a:ea typeface="Calibri"/>
                <a:cs typeface="Calibri"/>
              </a:rPr>
              <a:t>Cooperation</a:t>
            </a:r>
            <a:r>
              <a:rPr lang="uk-UA" sz="2400" b="1" dirty="0">
                <a:latin typeface="Calibri"/>
                <a:ea typeface="Calibri"/>
                <a:cs typeface="Calibri"/>
              </a:rPr>
              <a:t> </a:t>
            </a:r>
            <a:r>
              <a:rPr lang="uk-UA" sz="2400" b="1" dirty="0" err="1">
                <a:latin typeface="Calibri"/>
                <a:ea typeface="Calibri"/>
                <a:cs typeface="Calibri"/>
              </a:rPr>
              <a:t>in</a:t>
            </a:r>
            <a:r>
              <a:rPr lang="uk-UA" sz="2400" b="1" dirty="0">
                <a:latin typeface="Calibri"/>
                <a:ea typeface="Calibri"/>
                <a:cs typeface="Calibri"/>
              </a:rPr>
              <a:t> </a:t>
            </a:r>
            <a:r>
              <a:rPr lang="uk-UA" sz="2400" b="1" dirty="0" err="1">
                <a:latin typeface="Calibri"/>
                <a:ea typeface="Calibri"/>
                <a:cs typeface="Calibri"/>
              </a:rPr>
              <a:t>Science</a:t>
            </a:r>
            <a:r>
              <a:rPr lang="uk-UA" sz="2400" b="1" dirty="0">
                <a:latin typeface="Calibri"/>
                <a:ea typeface="Calibri"/>
                <a:cs typeface="Calibri"/>
              </a:rPr>
              <a:t> </a:t>
            </a:r>
            <a:r>
              <a:rPr lang="uk-UA" sz="2400" b="1" dirty="0" err="1">
                <a:latin typeface="Calibri"/>
                <a:ea typeface="Calibri"/>
                <a:cs typeface="Calibri"/>
              </a:rPr>
              <a:t>and</a:t>
            </a:r>
            <a:r>
              <a:rPr lang="uk-UA" sz="2400" b="1" dirty="0">
                <a:latin typeface="Calibri"/>
                <a:ea typeface="Calibri"/>
                <a:cs typeface="Calibri"/>
              </a:rPr>
              <a:t> </a:t>
            </a:r>
            <a:r>
              <a:rPr lang="uk-UA" sz="2400" b="1" dirty="0" err="1">
                <a:latin typeface="Calibri"/>
                <a:ea typeface="Calibri"/>
                <a:cs typeface="Calibri"/>
              </a:rPr>
              <a:t>Technology</a:t>
            </a:r>
            <a:r>
              <a:rPr lang="en-US" sz="2400" b="1" dirty="0">
                <a:latin typeface="Calibri"/>
                <a:ea typeface="Calibri"/>
                <a:cs typeface="Calibri"/>
              </a:rPr>
              <a:t>  (COST), </a:t>
            </a:r>
            <a:r>
              <a:rPr lang="uk-UA" sz="2400" b="1" dirty="0" err="1">
                <a:latin typeface="Calibri"/>
                <a:ea typeface="Calibri"/>
                <a:cs typeface="Calibri"/>
              </a:rPr>
              <a:t>Euroasian</a:t>
            </a:r>
            <a:r>
              <a:rPr lang="uk-UA" sz="2400" b="1" dirty="0">
                <a:latin typeface="Calibri"/>
                <a:ea typeface="Calibri"/>
                <a:cs typeface="Calibri"/>
              </a:rPr>
              <a:t> </a:t>
            </a:r>
            <a:r>
              <a:rPr lang="uk-UA" sz="2400" b="1" dirty="0" err="1">
                <a:latin typeface="Calibri"/>
                <a:ea typeface="Calibri"/>
                <a:cs typeface="Calibri"/>
              </a:rPr>
              <a:t>Universities</a:t>
            </a:r>
            <a:r>
              <a:rPr lang="uk-UA" sz="2400" b="1" dirty="0">
                <a:latin typeface="Calibri"/>
                <a:ea typeface="Calibri"/>
                <a:cs typeface="Calibri"/>
              </a:rPr>
              <a:t> </a:t>
            </a:r>
            <a:r>
              <a:rPr lang="uk-UA" sz="2400" b="1" dirty="0" err="1">
                <a:latin typeface="Calibri"/>
                <a:ea typeface="Calibri"/>
                <a:cs typeface="Calibri"/>
              </a:rPr>
              <a:t>Association</a:t>
            </a:r>
            <a:r>
              <a:rPr lang="uk-UA" sz="2400" b="1" dirty="0">
                <a:latin typeface="Calibri"/>
                <a:ea typeface="Calibri"/>
                <a:cs typeface="Calibri"/>
              </a:rPr>
              <a:t> (EAU), </a:t>
            </a:r>
            <a:r>
              <a:rPr lang="uk-UA" sz="2400" b="1" dirty="0" err="1">
                <a:latin typeface="Calibri"/>
                <a:ea typeface="Calibri"/>
                <a:cs typeface="Calibri"/>
              </a:rPr>
              <a:t>Black</a:t>
            </a:r>
            <a:r>
              <a:rPr lang="uk-UA" sz="2400" b="1" dirty="0">
                <a:latin typeface="Calibri"/>
                <a:ea typeface="Calibri"/>
                <a:cs typeface="Calibri"/>
              </a:rPr>
              <a:t> </a:t>
            </a:r>
            <a:r>
              <a:rPr lang="uk-UA" sz="2400" b="1" dirty="0" err="1">
                <a:latin typeface="Calibri"/>
                <a:ea typeface="Calibri"/>
                <a:cs typeface="Calibri"/>
              </a:rPr>
              <a:t>Sea</a:t>
            </a:r>
            <a:r>
              <a:rPr lang="uk-UA" sz="2400" b="1" dirty="0">
                <a:latin typeface="Calibri"/>
                <a:ea typeface="Calibri"/>
                <a:cs typeface="Calibri"/>
              </a:rPr>
              <a:t> </a:t>
            </a:r>
            <a:r>
              <a:rPr lang="uk-UA" sz="2400" b="1" dirty="0" err="1">
                <a:latin typeface="Calibri"/>
                <a:ea typeface="Calibri"/>
                <a:cs typeface="Calibri"/>
              </a:rPr>
              <a:t>Universities</a:t>
            </a:r>
            <a:r>
              <a:rPr lang="uk-UA" sz="2400" b="1" dirty="0">
                <a:latin typeface="Calibri"/>
                <a:ea typeface="Calibri"/>
                <a:cs typeface="Calibri"/>
              </a:rPr>
              <a:t> </a:t>
            </a:r>
            <a:r>
              <a:rPr lang="uk-UA" sz="2400" b="1" dirty="0" err="1">
                <a:latin typeface="Calibri"/>
                <a:ea typeface="Calibri"/>
                <a:cs typeface="Calibri"/>
              </a:rPr>
              <a:t>Network</a:t>
            </a:r>
            <a:r>
              <a:rPr lang="uk-UA" sz="2400" b="1" dirty="0">
                <a:latin typeface="Calibri"/>
                <a:ea typeface="Calibri"/>
                <a:cs typeface="Calibri"/>
              </a:rPr>
              <a:t> (BSUN)</a:t>
            </a:r>
            <a:r>
              <a:rPr lang="en-US" sz="2400" b="1" dirty="0">
                <a:latin typeface="Calibri"/>
                <a:ea typeface="Calibri"/>
                <a:cs typeface="Calibri"/>
              </a:rPr>
              <a:t>. </a:t>
            </a:r>
            <a:endParaRPr lang="ru-RU" sz="2400" b="1" dirty="0">
              <a:latin typeface="Calibri"/>
              <a:ea typeface="Calibri"/>
              <a:cs typeface="Times New Roman"/>
            </a:endParaRPr>
          </a:p>
          <a:p>
            <a:pPr marL="342900" indent="-342900">
              <a:lnSpc>
                <a:spcPct val="115000"/>
              </a:lnSpc>
              <a:spcAft>
                <a:spcPts val="0"/>
              </a:spcAft>
              <a:buFont typeface="Wingdings" pitchFamily="2" charset="2"/>
              <a:buChar char="Ø"/>
              <a:defRPr/>
            </a:pPr>
            <a:r>
              <a:rPr lang="en-US" sz="2400" b="1" dirty="0">
                <a:latin typeface="Calibri"/>
                <a:ea typeface="Calibri"/>
                <a:cs typeface="Times New Roman"/>
              </a:rPr>
              <a:t>Prof. Oleg I. </a:t>
            </a:r>
            <a:r>
              <a:rPr lang="en-US" sz="2400" b="1" dirty="0" err="1">
                <a:latin typeface="Calibri"/>
                <a:ea typeface="Calibri"/>
                <a:cs typeface="Times New Roman"/>
              </a:rPr>
              <a:t>Gerasimov</a:t>
            </a:r>
            <a:r>
              <a:rPr lang="en-US" sz="2400" b="1" dirty="0">
                <a:latin typeface="Calibri"/>
                <a:ea typeface="Calibri"/>
                <a:cs typeface="Times New Roman"/>
              </a:rPr>
              <a:t> was awarded the highest order of the Kingdom of Belgium for foreign citizens – the rank of Commander of </a:t>
            </a:r>
            <a:r>
              <a:rPr lang="uk-UA" sz="2400" b="1" dirty="0" err="1">
                <a:latin typeface="Calibri"/>
                <a:ea typeface="Calibri"/>
                <a:cs typeface="Times New Roman"/>
              </a:rPr>
              <a:t>Ordre</a:t>
            </a:r>
            <a:r>
              <a:rPr lang="uk-UA" sz="2400" b="1" dirty="0">
                <a:latin typeface="Calibri"/>
                <a:ea typeface="Calibri"/>
                <a:cs typeface="Times New Roman"/>
              </a:rPr>
              <a:t> </a:t>
            </a:r>
            <a:r>
              <a:rPr lang="uk-UA" sz="2400" b="1" dirty="0" err="1">
                <a:latin typeface="Calibri"/>
                <a:ea typeface="Calibri"/>
                <a:cs typeface="Times New Roman"/>
              </a:rPr>
              <a:t>de</a:t>
            </a:r>
            <a:r>
              <a:rPr lang="uk-UA" sz="2400" b="1" dirty="0">
                <a:latin typeface="Calibri"/>
                <a:ea typeface="Calibri"/>
                <a:cs typeface="Times New Roman"/>
              </a:rPr>
              <a:t> </a:t>
            </a:r>
            <a:r>
              <a:rPr lang="uk-UA" sz="2400" b="1" dirty="0" err="1">
                <a:latin typeface="Calibri"/>
                <a:ea typeface="Calibri"/>
                <a:cs typeface="Times New Roman"/>
              </a:rPr>
              <a:t>la</a:t>
            </a:r>
            <a:r>
              <a:rPr lang="uk-UA" sz="2400" b="1" dirty="0">
                <a:latin typeface="Calibri"/>
                <a:ea typeface="Calibri"/>
                <a:cs typeface="Times New Roman"/>
              </a:rPr>
              <a:t> </a:t>
            </a:r>
            <a:r>
              <a:rPr lang="uk-UA" sz="2400" b="1" dirty="0" err="1">
                <a:latin typeface="Calibri"/>
                <a:ea typeface="Calibri"/>
                <a:cs typeface="Times New Roman"/>
              </a:rPr>
              <a:t>Couronne</a:t>
            </a:r>
            <a:r>
              <a:rPr lang="en-US" sz="2400" b="1" dirty="0">
                <a:latin typeface="Calibri"/>
                <a:ea typeface="Calibri"/>
                <a:cs typeface="Times New Roman"/>
              </a:rPr>
              <a:t> (Belgium).</a:t>
            </a:r>
          </a:p>
          <a:p>
            <a:pPr marL="342900" indent="-342900">
              <a:lnSpc>
                <a:spcPct val="115000"/>
              </a:lnSpc>
              <a:spcAft>
                <a:spcPts val="0"/>
              </a:spcAft>
              <a:buFont typeface="Wingdings" pitchFamily="2" charset="2"/>
              <a:buChar char="Ø"/>
              <a:defRPr/>
            </a:pPr>
            <a:r>
              <a:rPr lang="en-US" sz="2400" b="1" dirty="0">
                <a:latin typeface="Calibri"/>
                <a:ea typeface="Calibri"/>
                <a:cs typeface="Times New Roman"/>
              </a:rPr>
              <a:t>9 International research projects have been performed under individual grants</a:t>
            </a:r>
            <a:r>
              <a:rPr lang="en-US" sz="2400" b="1" dirty="0" smtClean="0">
                <a:latin typeface="Calibri"/>
                <a:ea typeface="Calibri"/>
                <a:cs typeface="Times New Roman"/>
              </a:rPr>
              <a:t>.</a:t>
            </a:r>
            <a:endParaRPr lang="ru-RU" sz="2400" b="1" dirty="0">
              <a:latin typeface="Calibri"/>
              <a:ea typeface="Calibri"/>
              <a:cs typeface="Times New Roman"/>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 calcmode="lin" valueType="num">
                                      <p:cBhvr>
                                        <p:cTn id="9" dur="1000" fill="hold"/>
                                        <p:tgtEl>
                                          <p:spTgt spid="34818"/>
                                        </p:tgtEl>
                                        <p:attrNameLst>
                                          <p:attrName>style.rotation</p:attrName>
                                        </p:attrNameLst>
                                      </p:cBhvr>
                                      <p:tavLst>
                                        <p:tav tm="0">
                                          <p:val>
                                            <p:fltVal val="90"/>
                                          </p:val>
                                        </p:tav>
                                        <p:tav tm="100000">
                                          <p:val>
                                            <p:fltVal val="0"/>
                                          </p:val>
                                        </p:tav>
                                      </p:tavLst>
                                    </p:anim>
                                    <p:animEffect transition="in" filter="fade">
                                      <p:cBhvr>
                                        <p:cTn id="10"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WordArt 7"/>
          <p:cNvSpPr>
            <a:spLocks noChangeArrowheads="1" noChangeShapeType="1" noTextEdit="1"/>
          </p:cNvSpPr>
          <p:nvPr/>
        </p:nvSpPr>
        <p:spPr bwMode="gray">
          <a:xfrm>
            <a:off x="1752600" y="2286000"/>
            <a:ext cx="5486400" cy="1447800"/>
          </a:xfrm>
          <a:prstGeom prst="rect">
            <a:avLst/>
          </a:prstGeom>
        </p:spPr>
        <p:txBody>
          <a:bodyPr wrap="none" fromWordArt="1">
            <a:prstTxWarp prst="textDeflate">
              <a:avLst>
                <a:gd name="adj" fmla="val 26227"/>
              </a:avLst>
            </a:prstTxWarp>
          </a:bodyPr>
          <a:lstStyle/>
          <a:p>
            <a:pPr algn="ctr"/>
            <a:r>
              <a:rPr lang="en-US" sz="5400" b="1" kern="10">
                <a:ln w="28575">
                  <a:solidFill>
                    <a:schemeClr val="tx1"/>
                  </a:solidFill>
                  <a:round/>
                  <a:headEnd/>
                  <a:tailEnd/>
                </a:ln>
                <a:gradFill rotWithShape="1">
                  <a:gsLst>
                    <a:gs pos="0">
                      <a:schemeClr val="accent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Thank You !</a:t>
            </a:r>
            <a:endParaRPr lang="uk-UA" sz="5400" b="1" kern="10">
              <a:ln w="28575">
                <a:solidFill>
                  <a:schemeClr val="tx1"/>
                </a:solidFill>
                <a:round/>
                <a:headEnd/>
                <a:tailEnd/>
              </a:ln>
              <a:gradFill rotWithShape="1">
                <a:gsLst>
                  <a:gs pos="0">
                    <a:schemeClr val="accent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endParaRPr>
          </a:p>
        </p:txBody>
      </p:sp>
      <p:pic>
        <p:nvPicPr>
          <p:cNvPr id="28680" name="Picture 8" descr="Безымянный"/>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19475" y="3644900"/>
            <a:ext cx="2276475" cy="30241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5000" fill="hold"/>
                                        <p:tgtEl>
                                          <p:spTgt spid="28680"/>
                                        </p:tgtEl>
                                        <p:attrNameLst>
                                          <p:attrName>ppt_w</p:attrName>
                                        </p:attrNameLst>
                                      </p:cBhvr>
                                      <p:tavLst>
                                        <p:tav tm="0" fmla="#ppt_w*sin(2.5*pi*$)">
                                          <p:val>
                                            <p:fltVal val="0"/>
                                          </p:val>
                                        </p:tav>
                                        <p:tav tm="100000">
                                          <p:val>
                                            <p:fltVal val="1"/>
                                          </p:val>
                                        </p:tav>
                                      </p:tavLst>
                                    </p:anim>
                                    <p:anim calcmode="lin" valueType="num">
                                      <p:cBhvr>
                                        <p:cTn id="8" dur="5000" fill="hold"/>
                                        <p:tgtEl>
                                          <p:spTgt spid="28680"/>
                                        </p:tgtEl>
                                        <p:attrNameLst>
                                          <p:attrName>ppt_h</p:attrName>
                                        </p:attrNameLst>
                                      </p:cBhvr>
                                      <p:tavLst>
                                        <p:tav tm="0">
                                          <p:val>
                                            <p:strVal val="#ppt_h"/>
                                          </p:val>
                                        </p:tav>
                                        <p:tav tm="100000">
                                          <p:val>
                                            <p:strVal val="#ppt_h"/>
                                          </p:val>
                                        </p:tav>
                                      </p:tavLst>
                                    </p:anim>
                                  </p:childTnLst>
                                </p:cTn>
                              </p:par>
                              <p:par>
                                <p:cTn id="9" presetID="6" presetClass="emph" presetSubtype="0" fill="hold" grpId="0" nodeType="withEffect">
                                  <p:stCondLst>
                                    <p:cond delay="0"/>
                                  </p:stCondLst>
                                  <p:childTnLst>
                                    <p:animScale>
                                      <p:cBhvr>
                                        <p:cTn id="10" dur="2000" fill="hold"/>
                                        <p:tgtEl>
                                          <p:spTgt spid="2867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2800" smtClean="0"/>
              <a:t>Odessa State Environmental University</a:t>
            </a:r>
            <a:r>
              <a:rPr lang="ru-RU" smtClean="0"/>
              <a:t> </a:t>
            </a:r>
          </a:p>
        </p:txBody>
      </p:sp>
      <p:sp>
        <p:nvSpPr>
          <p:cNvPr id="59400" name="Text Box 8"/>
          <p:cNvSpPr txBox="1">
            <a:spLocks noChangeArrowheads="1"/>
          </p:cNvSpPr>
          <p:nvPr/>
        </p:nvSpPr>
        <p:spPr bwMode="auto">
          <a:xfrm>
            <a:off x="615950" y="836613"/>
            <a:ext cx="2084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800" b="1"/>
              <a:t>Sevastopol</a:t>
            </a:r>
            <a:endParaRPr lang="en-US"/>
          </a:p>
        </p:txBody>
      </p:sp>
      <p:sp>
        <p:nvSpPr>
          <p:cNvPr id="59401" name="Text Box 9"/>
          <p:cNvSpPr txBox="1">
            <a:spLocks noChangeArrowheads="1"/>
          </p:cNvSpPr>
          <p:nvPr/>
        </p:nvSpPr>
        <p:spPr bwMode="auto">
          <a:xfrm>
            <a:off x="7113588" y="836613"/>
            <a:ext cx="1490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800" b="1"/>
              <a:t>Kharkiv</a:t>
            </a:r>
            <a:endParaRPr lang="en-US"/>
          </a:p>
        </p:txBody>
      </p:sp>
      <p:sp>
        <p:nvSpPr>
          <p:cNvPr id="59403" name="Text Box 11"/>
          <p:cNvSpPr txBox="1">
            <a:spLocks noChangeArrowheads="1"/>
          </p:cNvSpPr>
          <p:nvPr/>
        </p:nvSpPr>
        <p:spPr bwMode="auto">
          <a:xfrm>
            <a:off x="7046913" y="3773488"/>
            <a:ext cx="162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800" b="1"/>
              <a:t>Kherson</a:t>
            </a:r>
            <a:endParaRPr lang="en-US"/>
          </a:p>
        </p:txBody>
      </p:sp>
      <p:sp>
        <p:nvSpPr>
          <p:cNvPr id="59407" name="Text Box 15"/>
          <p:cNvSpPr txBox="1">
            <a:spLocks noChangeArrowheads="1"/>
          </p:cNvSpPr>
          <p:nvPr/>
        </p:nvSpPr>
        <p:spPr bwMode="auto">
          <a:xfrm>
            <a:off x="579438" y="3702050"/>
            <a:ext cx="1471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800" b="1"/>
              <a:t>Odessa</a:t>
            </a:r>
            <a:endParaRPr lang="en-US"/>
          </a:p>
        </p:txBody>
      </p:sp>
      <p:grpSp>
        <p:nvGrpSpPr>
          <p:cNvPr id="6151" name="Группа 10"/>
          <p:cNvGrpSpPr>
            <a:grpSpLocks/>
          </p:cNvGrpSpPr>
          <p:nvPr/>
        </p:nvGrpSpPr>
        <p:grpSpPr bwMode="auto">
          <a:xfrm>
            <a:off x="611188" y="1304925"/>
            <a:ext cx="8137525" cy="5338763"/>
            <a:chOff x="611188" y="1304925"/>
            <a:chExt cx="8137525" cy="5338786"/>
          </a:xfrm>
        </p:grpSpPr>
        <p:pic>
          <p:nvPicPr>
            <p:cNvPr id="6152" name="Picture 4" descr="Харьковский униве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304925"/>
              <a:ext cx="38893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descr="sevastopol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304925"/>
              <a:ext cx="3744912"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descr="херсо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4143381"/>
              <a:ext cx="3930650" cy="250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6" descr="G:\DCIM\100NIKON\DSCN07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4143381"/>
              <a:ext cx="3643338" cy="250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9394"/>
                                        </p:tgtEl>
                                        <p:attrNameLst>
                                          <p:attrName>style.visibility</p:attrName>
                                        </p:attrNameLst>
                                      </p:cBhvr>
                                      <p:to>
                                        <p:strVal val="visible"/>
                                      </p:to>
                                    </p:set>
                                    <p:anim calcmode="discrete" valueType="clr">
                                      <p:cBhvr override="childStyle">
                                        <p:cTn id="7" dur="80"/>
                                        <p:tgtEl>
                                          <p:spTgt spid="593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4"/>
                                        </p:tgtEl>
                                        <p:attrNameLst>
                                          <p:attrName>fillcolor</p:attrName>
                                        </p:attrNameLst>
                                      </p:cBhvr>
                                      <p:tavLst>
                                        <p:tav tm="0">
                                          <p:val>
                                            <p:clrVal>
                                              <a:schemeClr val="accent2"/>
                                            </p:clrVal>
                                          </p:val>
                                        </p:tav>
                                        <p:tav tm="50000">
                                          <p:val>
                                            <p:clrVal>
                                              <a:schemeClr val="hlink"/>
                                            </p:clrVal>
                                          </p:val>
                                        </p:tav>
                                      </p:tavLst>
                                    </p:anim>
                                    <p:set>
                                      <p:cBhvr>
                                        <p:cTn id="9" dur="80"/>
                                        <p:tgtEl>
                                          <p:spTgt spid="59394"/>
                                        </p:tgtEl>
                                        <p:attrNameLst>
                                          <p:attrName>fill.type</p:attrName>
                                        </p:attrNameLst>
                                      </p:cBhvr>
                                      <p:to>
                                        <p:strVal val="solid"/>
                                      </p:to>
                                    </p:set>
                                  </p:childTnLst>
                                </p:cTn>
                              </p:par>
                            </p:childTnLst>
                          </p:cTn>
                        </p:par>
                        <p:par>
                          <p:cTn id="10" fill="hold" nodeType="afterGroup">
                            <p:stCondLst>
                              <p:cond delay="1400"/>
                            </p:stCondLst>
                            <p:childTnLst>
                              <p:par>
                                <p:cTn id="11" presetID="10" presetClass="entr" presetSubtype="0" fill="hold" grpId="0" nodeType="afterEffect">
                                  <p:stCondLst>
                                    <p:cond delay="0"/>
                                  </p:stCondLst>
                                  <p:childTnLst>
                                    <p:set>
                                      <p:cBhvr>
                                        <p:cTn id="12" dur="1" fill="hold">
                                          <p:stCondLst>
                                            <p:cond delay="0"/>
                                          </p:stCondLst>
                                        </p:cTn>
                                        <p:tgtEl>
                                          <p:spTgt spid="59400"/>
                                        </p:tgtEl>
                                        <p:attrNameLst>
                                          <p:attrName>style.visibility</p:attrName>
                                        </p:attrNameLst>
                                      </p:cBhvr>
                                      <p:to>
                                        <p:strVal val="visible"/>
                                      </p:to>
                                    </p:set>
                                    <p:animEffect transition="in" filter="fade">
                                      <p:cBhvr>
                                        <p:cTn id="13" dur="1000"/>
                                        <p:tgtEl>
                                          <p:spTgt spid="5940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401"/>
                                        </p:tgtEl>
                                        <p:attrNameLst>
                                          <p:attrName>style.visibility</p:attrName>
                                        </p:attrNameLst>
                                      </p:cBhvr>
                                      <p:to>
                                        <p:strVal val="visible"/>
                                      </p:to>
                                    </p:set>
                                    <p:animEffect transition="in" filter="fade">
                                      <p:cBhvr>
                                        <p:cTn id="16" dur="1000"/>
                                        <p:tgtEl>
                                          <p:spTgt spid="594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403"/>
                                        </p:tgtEl>
                                        <p:attrNameLst>
                                          <p:attrName>style.visibility</p:attrName>
                                        </p:attrNameLst>
                                      </p:cBhvr>
                                      <p:to>
                                        <p:strVal val="visible"/>
                                      </p:to>
                                    </p:set>
                                    <p:animEffect transition="in" filter="fade">
                                      <p:cBhvr>
                                        <p:cTn id="19" dur="1000"/>
                                        <p:tgtEl>
                                          <p:spTgt spid="5940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407"/>
                                        </p:tgtEl>
                                        <p:attrNameLst>
                                          <p:attrName>style.visibility</p:attrName>
                                        </p:attrNameLst>
                                      </p:cBhvr>
                                      <p:to>
                                        <p:strVal val="visible"/>
                                      </p:to>
                                    </p:set>
                                    <p:animEffect transition="in" filter="fade">
                                      <p:cBhvr>
                                        <p:cTn id="22" dur="2000"/>
                                        <p:tgtEl>
                                          <p:spTgt spid="5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400" grpId="0"/>
      <p:bldP spid="59401" grpId="0"/>
      <p:bldP spid="59403" grpId="0"/>
      <p:bldP spid="594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2800" smtClean="0"/>
              <a:t>Odessa State Environmental University</a:t>
            </a:r>
            <a:endParaRPr lang="ru-RU" sz="2800" smtClean="0"/>
          </a:p>
        </p:txBody>
      </p:sp>
      <p:pic>
        <p:nvPicPr>
          <p:cNvPr id="67588" name="Picture 4" descr="vdf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325563"/>
            <a:ext cx="71723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7586"/>
                                        </p:tgtEl>
                                        <p:attrNameLst>
                                          <p:attrName>style.visibility</p:attrName>
                                        </p:attrNameLst>
                                      </p:cBhvr>
                                      <p:to>
                                        <p:strVal val="visible"/>
                                      </p:to>
                                    </p:set>
                                    <p:anim calcmode="discrete" valueType="clr">
                                      <p:cBhvr override="childStyle">
                                        <p:cTn id="7" dur="60"/>
                                        <p:tgtEl>
                                          <p:spTgt spid="67586"/>
                                        </p:tgtEl>
                                        <p:attrNameLst>
                                          <p:attrName>style.color</p:attrName>
                                        </p:attrNameLst>
                                      </p:cBhvr>
                                      <p:tavLst>
                                        <p:tav tm="0">
                                          <p:val>
                                            <p:clrVal>
                                              <a:schemeClr val="accent2"/>
                                            </p:clrVal>
                                          </p:val>
                                        </p:tav>
                                        <p:tav tm="50000">
                                          <p:val>
                                            <p:clrVal>
                                              <a:schemeClr val="hlink"/>
                                            </p:clrVal>
                                          </p:val>
                                        </p:tav>
                                      </p:tavLst>
                                    </p:anim>
                                    <p:anim calcmode="discrete" valueType="clr">
                                      <p:cBhvr>
                                        <p:cTn id="8" dur="60"/>
                                        <p:tgtEl>
                                          <p:spTgt spid="67586"/>
                                        </p:tgtEl>
                                        <p:attrNameLst>
                                          <p:attrName>fillcolor</p:attrName>
                                        </p:attrNameLst>
                                      </p:cBhvr>
                                      <p:tavLst>
                                        <p:tav tm="0">
                                          <p:val>
                                            <p:clrVal>
                                              <a:schemeClr val="accent2"/>
                                            </p:clrVal>
                                          </p:val>
                                        </p:tav>
                                        <p:tav tm="50000">
                                          <p:val>
                                            <p:clrVal>
                                              <a:schemeClr val="hlink"/>
                                            </p:clrVal>
                                          </p:val>
                                        </p:tav>
                                      </p:tavLst>
                                    </p:anim>
                                    <p:set>
                                      <p:cBhvr>
                                        <p:cTn id="9" dur="60"/>
                                        <p:tgtEl>
                                          <p:spTgt spid="67586"/>
                                        </p:tgtEl>
                                        <p:attrNameLst>
                                          <p:attrName>fill.type</p:attrName>
                                        </p:attrNameLst>
                                      </p:cBhvr>
                                      <p:to>
                                        <p:strVal val="solid"/>
                                      </p:to>
                                    </p:set>
                                  </p:childTnLst>
                                </p:cTn>
                              </p:par>
                            </p:childTnLst>
                          </p:cTn>
                        </p:par>
                        <p:par>
                          <p:cTn id="10" fill="hold" nodeType="afterGroup">
                            <p:stCondLst>
                              <p:cond delay="1050"/>
                            </p:stCondLst>
                            <p:childTnLst>
                              <p:par>
                                <p:cTn id="11" presetID="10" presetClass="entr" presetSubtype="0" fill="hold" nodeType="afterEffect">
                                  <p:stCondLst>
                                    <p:cond delay="0"/>
                                  </p:stCondLst>
                                  <p:childTnLst>
                                    <p:set>
                                      <p:cBhvr>
                                        <p:cTn id="12" dur="1" fill="hold">
                                          <p:stCondLst>
                                            <p:cond delay="0"/>
                                          </p:stCondLst>
                                        </p:cTn>
                                        <p:tgtEl>
                                          <p:spTgt spid="67588"/>
                                        </p:tgtEl>
                                        <p:attrNameLst>
                                          <p:attrName>style.visibility</p:attrName>
                                        </p:attrNameLst>
                                      </p:cBhvr>
                                      <p:to>
                                        <p:strVal val="visible"/>
                                      </p:to>
                                    </p:set>
                                    <p:animEffect transition="in" filter="fade">
                                      <p:cBhvr>
                                        <p:cTn id="13" dur="1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0" name="AutoShape 38"/>
          <p:cNvSpPr>
            <a:spLocks noChangeArrowheads="1"/>
          </p:cNvSpPr>
          <p:nvPr/>
        </p:nvSpPr>
        <p:spPr bwMode="auto">
          <a:xfrm>
            <a:off x="6175375" y="3500438"/>
            <a:ext cx="2717800" cy="1728787"/>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endParaRPr lang="ru-RU">
              <a:latin typeface="Verdana" pitchFamily="34" charset="0"/>
            </a:endParaRPr>
          </a:p>
        </p:txBody>
      </p:sp>
      <p:sp>
        <p:nvSpPr>
          <p:cNvPr id="44071" name="AutoShape 39"/>
          <p:cNvSpPr>
            <a:spLocks noChangeArrowheads="1"/>
          </p:cNvSpPr>
          <p:nvPr/>
        </p:nvSpPr>
        <p:spPr bwMode="auto">
          <a:xfrm>
            <a:off x="3276600" y="3789363"/>
            <a:ext cx="2663825" cy="1728787"/>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endParaRPr lang="ru-RU">
              <a:latin typeface="Verdana" pitchFamily="34" charset="0"/>
            </a:endParaRPr>
          </a:p>
        </p:txBody>
      </p:sp>
      <p:sp>
        <p:nvSpPr>
          <p:cNvPr id="44072" name="AutoShape 40"/>
          <p:cNvSpPr>
            <a:spLocks noChangeArrowheads="1"/>
          </p:cNvSpPr>
          <p:nvPr/>
        </p:nvSpPr>
        <p:spPr bwMode="auto">
          <a:xfrm>
            <a:off x="179388" y="3500438"/>
            <a:ext cx="2808287" cy="17272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endParaRPr lang="ru-RU">
              <a:latin typeface="Verdana" pitchFamily="34" charset="0"/>
            </a:endParaRPr>
          </a:p>
        </p:txBody>
      </p:sp>
      <p:sp>
        <p:nvSpPr>
          <p:cNvPr id="44073" name="Rectangle 41"/>
          <p:cNvSpPr>
            <a:spLocks noChangeArrowheads="1"/>
          </p:cNvSpPr>
          <p:nvPr/>
        </p:nvSpPr>
        <p:spPr bwMode="auto">
          <a:xfrm>
            <a:off x="112713" y="3860800"/>
            <a:ext cx="28844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a:solidFill>
                  <a:srgbClr val="0F2145"/>
                </a:solidFill>
              </a:rPr>
              <a:t>Ministry of </a:t>
            </a:r>
          </a:p>
          <a:p>
            <a:pPr algn="ctr"/>
            <a:r>
              <a:rPr lang="en-US" sz="2000" b="1">
                <a:solidFill>
                  <a:srgbClr val="0F2145"/>
                </a:solidFill>
              </a:rPr>
              <a:t>Environmental</a:t>
            </a:r>
          </a:p>
          <a:p>
            <a:pPr algn="ctr"/>
            <a:r>
              <a:rPr lang="en-US" sz="2000" b="1">
                <a:solidFill>
                  <a:srgbClr val="0F2145"/>
                </a:solidFill>
              </a:rPr>
              <a:t> Protection of Ukraine</a:t>
            </a:r>
            <a:r>
              <a:rPr lang="ru-RU">
                <a:solidFill>
                  <a:srgbClr val="0F2145"/>
                </a:solidFill>
              </a:rPr>
              <a:t> </a:t>
            </a:r>
          </a:p>
        </p:txBody>
      </p:sp>
      <p:sp>
        <p:nvSpPr>
          <p:cNvPr id="44074" name="Rectangle 42"/>
          <p:cNvSpPr>
            <a:spLocks noChangeArrowheads="1"/>
          </p:cNvSpPr>
          <p:nvPr/>
        </p:nvSpPr>
        <p:spPr bwMode="auto">
          <a:xfrm>
            <a:off x="3132138" y="4003675"/>
            <a:ext cx="287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rgbClr val="0F2145"/>
                </a:solidFill>
              </a:rPr>
              <a:t>State </a:t>
            </a:r>
          </a:p>
          <a:p>
            <a:pPr algn="ctr"/>
            <a:r>
              <a:rPr lang="en-US" sz="2000" b="1">
                <a:solidFill>
                  <a:srgbClr val="0F2145"/>
                </a:solidFill>
              </a:rPr>
              <a:t>Hydrometeorological</a:t>
            </a:r>
          </a:p>
          <a:p>
            <a:pPr algn="ctr"/>
            <a:r>
              <a:rPr lang="en-US" sz="2000" b="1">
                <a:solidFill>
                  <a:srgbClr val="0F2145"/>
                </a:solidFill>
              </a:rPr>
              <a:t> Service of Ukraine</a:t>
            </a:r>
            <a:r>
              <a:rPr lang="ru-RU"/>
              <a:t> </a:t>
            </a:r>
          </a:p>
        </p:txBody>
      </p:sp>
      <p:sp>
        <p:nvSpPr>
          <p:cNvPr id="44075" name="Rectangle 43"/>
          <p:cNvSpPr>
            <a:spLocks noChangeArrowheads="1"/>
          </p:cNvSpPr>
          <p:nvPr/>
        </p:nvSpPr>
        <p:spPr bwMode="auto">
          <a:xfrm>
            <a:off x="6227763" y="3860800"/>
            <a:ext cx="2644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a:solidFill>
                  <a:srgbClr val="0F2145"/>
                </a:solidFill>
              </a:rPr>
              <a:t>State Committee</a:t>
            </a:r>
          </a:p>
          <a:p>
            <a:pPr algn="ctr"/>
            <a:r>
              <a:rPr lang="en-US" sz="2000" b="1">
                <a:solidFill>
                  <a:srgbClr val="0F2145"/>
                </a:solidFill>
              </a:rPr>
              <a:t> of Ukraine of</a:t>
            </a:r>
          </a:p>
          <a:p>
            <a:pPr algn="ctr"/>
            <a:r>
              <a:rPr lang="en-US" sz="2000" b="1">
                <a:solidFill>
                  <a:srgbClr val="0F2145"/>
                </a:solidFill>
              </a:rPr>
              <a:t> Water Management</a:t>
            </a:r>
            <a:r>
              <a:rPr lang="ru-RU"/>
              <a:t> </a:t>
            </a:r>
          </a:p>
        </p:txBody>
      </p:sp>
      <p:sp>
        <p:nvSpPr>
          <p:cNvPr id="44077" name="Freeform 45"/>
          <p:cNvSpPr>
            <a:spLocks/>
          </p:cNvSpPr>
          <p:nvPr/>
        </p:nvSpPr>
        <p:spPr bwMode="gray">
          <a:xfrm flipH="1">
            <a:off x="5651500" y="306863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pPr>
              <a:defRPr/>
            </a:pPr>
            <a:endParaRPr lang="ru-RU"/>
          </a:p>
        </p:txBody>
      </p:sp>
      <p:grpSp>
        <p:nvGrpSpPr>
          <p:cNvPr id="2" name="Group 46"/>
          <p:cNvGrpSpPr>
            <a:grpSpLocks/>
          </p:cNvGrpSpPr>
          <p:nvPr/>
        </p:nvGrpSpPr>
        <p:grpSpPr bwMode="auto">
          <a:xfrm>
            <a:off x="539750" y="1466850"/>
            <a:ext cx="8064500" cy="1601788"/>
            <a:chOff x="1997" y="1314"/>
            <a:chExt cx="1889" cy="1009"/>
          </a:xfrm>
        </p:grpSpPr>
        <p:grpSp>
          <p:nvGrpSpPr>
            <p:cNvPr id="8206" name="Group 47"/>
            <p:cNvGrpSpPr>
              <a:grpSpLocks/>
            </p:cNvGrpSpPr>
            <p:nvPr/>
          </p:nvGrpSpPr>
          <p:grpSpPr bwMode="auto">
            <a:xfrm>
              <a:off x="1997" y="1404"/>
              <a:ext cx="1889" cy="919"/>
              <a:chOff x="1973" y="1027"/>
              <a:chExt cx="1926" cy="937"/>
            </a:xfrm>
          </p:grpSpPr>
          <p:sp>
            <p:nvSpPr>
              <p:cNvPr id="44080" name="Oval 48"/>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4081" name="Oval 49"/>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4082" name="Oval 50"/>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4083" name="Oval 51"/>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4084" name="Oval 52"/>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4085" name="Oval 53"/>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44086" name="Text Box 54"/>
          <p:cNvSpPr txBox="1">
            <a:spLocks noChangeArrowheads="1"/>
          </p:cNvSpPr>
          <p:nvPr/>
        </p:nvSpPr>
        <p:spPr bwMode="gray">
          <a:xfrm>
            <a:off x="1436688" y="1743075"/>
            <a:ext cx="626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0F2145"/>
                </a:solidFill>
              </a:rPr>
              <a:t>Key Higher Educational Establishment for</a:t>
            </a:r>
          </a:p>
          <a:p>
            <a:pPr algn="ctr" eaLnBrk="1" hangingPunct="1"/>
            <a:r>
              <a:rPr lang="en-US" sz="2400" b="1">
                <a:solidFill>
                  <a:srgbClr val="0F2145"/>
                </a:solidFill>
              </a:rPr>
              <a:t> Training of Specialists for </a:t>
            </a:r>
            <a:r>
              <a:rPr lang="en-US">
                <a:solidFill>
                  <a:srgbClr val="0F2145"/>
                </a:solidFill>
              </a:rPr>
              <a:t> </a:t>
            </a:r>
          </a:p>
        </p:txBody>
      </p:sp>
      <p:sp>
        <p:nvSpPr>
          <p:cNvPr id="44087" name="AutoShape 55"/>
          <p:cNvSpPr>
            <a:spLocks noChangeArrowheads="1"/>
          </p:cNvSpPr>
          <p:nvPr/>
        </p:nvSpPr>
        <p:spPr bwMode="invGray">
          <a:xfrm>
            <a:off x="4284663" y="3068638"/>
            <a:ext cx="647700" cy="719137"/>
          </a:xfrm>
          <a:prstGeom prst="downArrow">
            <a:avLst>
              <a:gd name="adj1" fmla="val 56370"/>
              <a:gd name="adj2" fmla="val 75243"/>
            </a:avLst>
          </a:prstGeom>
          <a:gradFill rotWithShape="1">
            <a:gsLst>
              <a:gs pos="0">
                <a:schemeClr val="hlink">
                  <a:alpha val="85999"/>
                </a:schemeClr>
              </a:gs>
              <a:gs pos="100000">
                <a:schemeClr val="accent2">
                  <a:alpha val="50998"/>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4088" name="Freeform 56"/>
          <p:cNvSpPr>
            <a:spLocks/>
          </p:cNvSpPr>
          <p:nvPr/>
        </p:nvSpPr>
        <p:spPr bwMode="gray">
          <a:xfrm>
            <a:off x="2589213" y="30686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w="0">
            <a:noFill/>
            <a:prstDash val="solid"/>
            <a:round/>
            <a:headEnd/>
            <a:tailEnd/>
          </a:ln>
        </p:spPr>
        <p:txBody>
          <a:bodyPr/>
          <a:lstStyle/>
          <a:p>
            <a:pPr>
              <a:defRPr/>
            </a:pPr>
            <a:endParaRPr lang="ru-RU"/>
          </a:p>
        </p:txBody>
      </p:sp>
      <p:sp>
        <p:nvSpPr>
          <p:cNvPr id="44089" name="Rectangle 57"/>
          <p:cNvSpPr>
            <a:spLocks noGrp="1" noChangeArrowheads="1"/>
          </p:cNvSpPr>
          <p:nvPr>
            <p:ph type="title"/>
          </p:nvPr>
        </p:nvSpPr>
        <p:spPr/>
        <p:txBody>
          <a:bodyPr/>
          <a:lstStyle/>
          <a:p>
            <a:pPr eaLnBrk="1" hangingPunct="1"/>
            <a:r>
              <a:rPr lang="en-US" sz="2800" smtClean="0"/>
              <a:t>Odessa State Environmental University</a:t>
            </a:r>
            <a:r>
              <a:rPr lang="ru-RU"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4089"/>
                                        </p:tgtEl>
                                        <p:attrNameLst>
                                          <p:attrName>style.visibility</p:attrName>
                                        </p:attrNameLst>
                                      </p:cBhvr>
                                      <p:to>
                                        <p:strVal val="visible"/>
                                      </p:to>
                                    </p:set>
                                    <p:anim calcmode="discrete" valueType="clr">
                                      <p:cBhvr override="childStyle">
                                        <p:cTn id="7" dur="80"/>
                                        <p:tgtEl>
                                          <p:spTgt spid="440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89"/>
                                        </p:tgtEl>
                                        <p:attrNameLst>
                                          <p:attrName>fillcolor</p:attrName>
                                        </p:attrNameLst>
                                      </p:cBhvr>
                                      <p:tavLst>
                                        <p:tav tm="0">
                                          <p:val>
                                            <p:clrVal>
                                              <a:schemeClr val="accent2"/>
                                            </p:clrVal>
                                          </p:val>
                                        </p:tav>
                                        <p:tav tm="50000">
                                          <p:val>
                                            <p:clrVal>
                                              <a:schemeClr val="hlink"/>
                                            </p:clrVal>
                                          </p:val>
                                        </p:tav>
                                      </p:tavLst>
                                    </p:anim>
                                    <p:set>
                                      <p:cBhvr>
                                        <p:cTn id="9" dur="80"/>
                                        <p:tgtEl>
                                          <p:spTgt spid="44089"/>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086"/>
                                        </p:tgtEl>
                                        <p:attrNameLst>
                                          <p:attrName>style.visibility</p:attrName>
                                        </p:attrNameLst>
                                      </p:cBhvr>
                                      <p:to>
                                        <p:strVal val="visible"/>
                                      </p:to>
                                    </p:set>
                                    <p:animEffect transition="in" filter="fade">
                                      <p:cBhvr>
                                        <p:cTn id="15" dur="2000"/>
                                        <p:tgtEl>
                                          <p:spTgt spid="440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070"/>
                                        </p:tgtEl>
                                        <p:attrNameLst>
                                          <p:attrName>style.visibility</p:attrName>
                                        </p:attrNameLst>
                                      </p:cBhvr>
                                      <p:to>
                                        <p:strVal val="visible"/>
                                      </p:to>
                                    </p:set>
                                    <p:animEffect transition="in" filter="fade">
                                      <p:cBhvr>
                                        <p:cTn id="18" dur="2000"/>
                                        <p:tgtEl>
                                          <p:spTgt spid="440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071"/>
                                        </p:tgtEl>
                                        <p:attrNameLst>
                                          <p:attrName>style.visibility</p:attrName>
                                        </p:attrNameLst>
                                      </p:cBhvr>
                                      <p:to>
                                        <p:strVal val="visible"/>
                                      </p:to>
                                    </p:set>
                                    <p:animEffect transition="in" filter="fade">
                                      <p:cBhvr>
                                        <p:cTn id="21" dur="2000"/>
                                        <p:tgtEl>
                                          <p:spTgt spid="4407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072"/>
                                        </p:tgtEl>
                                        <p:attrNameLst>
                                          <p:attrName>style.visibility</p:attrName>
                                        </p:attrNameLst>
                                      </p:cBhvr>
                                      <p:to>
                                        <p:strVal val="visible"/>
                                      </p:to>
                                    </p:set>
                                    <p:animEffect transition="in" filter="fade">
                                      <p:cBhvr>
                                        <p:cTn id="24" dur="2000"/>
                                        <p:tgtEl>
                                          <p:spTgt spid="440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073"/>
                                        </p:tgtEl>
                                        <p:attrNameLst>
                                          <p:attrName>style.visibility</p:attrName>
                                        </p:attrNameLst>
                                      </p:cBhvr>
                                      <p:to>
                                        <p:strVal val="visible"/>
                                      </p:to>
                                    </p:set>
                                    <p:animEffect transition="in" filter="fade">
                                      <p:cBhvr>
                                        <p:cTn id="27" dur="2000"/>
                                        <p:tgtEl>
                                          <p:spTgt spid="440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074"/>
                                        </p:tgtEl>
                                        <p:attrNameLst>
                                          <p:attrName>style.visibility</p:attrName>
                                        </p:attrNameLst>
                                      </p:cBhvr>
                                      <p:to>
                                        <p:strVal val="visible"/>
                                      </p:to>
                                    </p:set>
                                    <p:animEffect transition="in" filter="fade">
                                      <p:cBhvr>
                                        <p:cTn id="30" dur="2000"/>
                                        <p:tgtEl>
                                          <p:spTgt spid="440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075"/>
                                        </p:tgtEl>
                                        <p:attrNameLst>
                                          <p:attrName>style.visibility</p:attrName>
                                        </p:attrNameLst>
                                      </p:cBhvr>
                                      <p:to>
                                        <p:strVal val="visible"/>
                                      </p:to>
                                    </p:set>
                                    <p:animEffect transition="in" filter="fade">
                                      <p:cBhvr>
                                        <p:cTn id="33" dur="2000"/>
                                        <p:tgtEl>
                                          <p:spTgt spid="44075"/>
                                        </p:tgtEl>
                                      </p:cBhvr>
                                    </p:animEffect>
                                  </p:childTnLst>
                                </p:cTn>
                              </p:par>
                            </p:childTnLst>
                          </p:cTn>
                        </p:par>
                        <p:par>
                          <p:cTn id="34" fill="hold" nodeType="afterGroup">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44087"/>
                                        </p:tgtEl>
                                        <p:attrNameLst>
                                          <p:attrName>style.visibility</p:attrName>
                                        </p:attrNameLst>
                                      </p:cBhvr>
                                      <p:to>
                                        <p:strVal val="visible"/>
                                      </p:to>
                                    </p:set>
                                    <p:animEffect transition="in" filter="fade">
                                      <p:cBhvr>
                                        <p:cTn id="37" dur="1000"/>
                                        <p:tgtEl>
                                          <p:spTgt spid="44087"/>
                                        </p:tgtEl>
                                      </p:cBhvr>
                                    </p:animEffect>
                                    <p:anim calcmode="lin" valueType="num">
                                      <p:cBhvr>
                                        <p:cTn id="38" dur="1000" fill="hold"/>
                                        <p:tgtEl>
                                          <p:spTgt spid="44087"/>
                                        </p:tgtEl>
                                        <p:attrNameLst>
                                          <p:attrName>ppt_x</p:attrName>
                                        </p:attrNameLst>
                                      </p:cBhvr>
                                      <p:tavLst>
                                        <p:tav tm="0">
                                          <p:val>
                                            <p:strVal val="#ppt_x"/>
                                          </p:val>
                                        </p:tav>
                                        <p:tav tm="100000">
                                          <p:val>
                                            <p:strVal val="#ppt_x"/>
                                          </p:val>
                                        </p:tav>
                                      </p:tavLst>
                                    </p:anim>
                                    <p:anim calcmode="lin" valueType="num">
                                      <p:cBhvr>
                                        <p:cTn id="39" dur="1000" fill="hold"/>
                                        <p:tgtEl>
                                          <p:spTgt spid="4408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4077"/>
                                        </p:tgtEl>
                                        <p:attrNameLst>
                                          <p:attrName>style.visibility</p:attrName>
                                        </p:attrNameLst>
                                      </p:cBhvr>
                                      <p:to>
                                        <p:strVal val="visible"/>
                                      </p:to>
                                    </p:set>
                                    <p:animEffect transition="in" filter="fade">
                                      <p:cBhvr>
                                        <p:cTn id="42" dur="1000"/>
                                        <p:tgtEl>
                                          <p:spTgt spid="44077"/>
                                        </p:tgtEl>
                                      </p:cBhvr>
                                    </p:animEffect>
                                    <p:anim calcmode="lin" valueType="num">
                                      <p:cBhvr>
                                        <p:cTn id="43" dur="1000" fill="hold"/>
                                        <p:tgtEl>
                                          <p:spTgt spid="44077"/>
                                        </p:tgtEl>
                                        <p:attrNameLst>
                                          <p:attrName>ppt_x</p:attrName>
                                        </p:attrNameLst>
                                      </p:cBhvr>
                                      <p:tavLst>
                                        <p:tav tm="0">
                                          <p:val>
                                            <p:strVal val="#ppt_x"/>
                                          </p:val>
                                        </p:tav>
                                        <p:tav tm="100000">
                                          <p:val>
                                            <p:strVal val="#ppt_x"/>
                                          </p:val>
                                        </p:tav>
                                      </p:tavLst>
                                    </p:anim>
                                    <p:anim calcmode="lin" valueType="num">
                                      <p:cBhvr>
                                        <p:cTn id="44" dur="1000" fill="hold"/>
                                        <p:tgtEl>
                                          <p:spTgt spid="4407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4088"/>
                                        </p:tgtEl>
                                        <p:attrNameLst>
                                          <p:attrName>style.visibility</p:attrName>
                                        </p:attrNameLst>
                                      </p:cBhvr>
                                      <p:to>
                                        <p:strVal val="visible"/>
                                      </p:to>
                                    </p:set>
                                    <p:animEffect transition="in" filter="fade">
                                      <p:cBhvr>
                                        <p:cTn id="47" dur="1000"/>
                                        <p:tgtEl>
                                          <p:spTgt spid="44088"/>
                                        </p:tgtEl>
                                      </p:cBhvr>
                                    </p:animEffect>
                                    <p:anim calcmode="lin" valueType="num">
                                      <p:cBhvr>
                                        <p:cTn id="48" dur="1000" fill="hold"/>
                                        <p:tgtEl>
                                          <p:spTgt spid="44088"/>
                                        </p:tgtEl>
                                        <p:attrNameLst>
                                          <p:attrName>ppt_x</p:attrName>
                                        </p:attrNameLst>
                                      </p:cBhvr>
                                      <p:tavLst>
                                        <p:tav tm="0">
                                          <p:val>
                                            <p:strVal val="#ppt_x"/>
                                          </p:val>
                                        </p:tav>
                                        <p:tav tm="100000">
                                          <p:val>
                                            <p:strVal val="#ppt_x"/>
                                          </p:val>
                                        </p:tav>
                                      </p:tavLst>
                                    </p:anim>
                                    <p:anim calcmode="lin" valueType="num">
                                      <p:cBhvr>
                                        <p:cTn id="49" dur="1000" fill="hold"/>
                                        <p:tgtEl>
                                          <p:spTgt spid="44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0" grpId="0" animBg="1"/>
      <p:bldP spid="44071" grpId="0" animBg="1"/>
      <p:bldP spid="44072" grpId="0" animBg="1"/>
      <p:bldP spid="44073" grpId="0"/>
      <p:bldP spid="44074" grpId="0"/>
      <p:bldP spid="44075" grpId="0"/>
      <p:bldP spid="44086" grpId="0"/>
      <p:bldP spid="44087" grpId="0" animBg="1"/>
      <p:bldP spid="440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reeform 2"/>
          <p:cNvSpPr>
            <a:spLocks noEditPoints="1"/>
          </p:cNvSpPr>
          <p:nvPr/>
        </p:nvSpPr>
        <p:spPr bwMode="gray">
          <a:xfrm rot="-1358056">
            <a:off x="1236663" y="24622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pPr>
              <a:defRPr/>
            </a:pPr>
            <a:endParaRPr lang="ru-RU"/>
          </a:p>
        </p:txBody>
      </p:sp>
      <p:sp>
        <p:nvSpPr>
          <p:cNvPr id="58377" name="Oval 9"/>
          <p:cNvSpPr>
            <a:spLocks noChangeArrowheads="1"/>
          </p:cNvSpPr>
          <p:nvPr/>
        </p:nvSpPr>
        <p:spPr bwMode="gray">
          <a:xfrm>
            <a:off x="3851275" y="1412875"/>
            <a:ext cx="2093913" cy="1800225"/>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lgn="ctr">
              <a:defRPr/>
            </a:pPr>
            <a:endParaRPr lang="ru-RU"/>
          </a:p>
        </p:txBody>
      </p:sp>
      <p:sp>
        <p:nvSpPr>
          <p:cNvPr id="58378" name="Oval 10"/>
          <p:cNvSpPr>
            <a:spLocks noChangeArrowheads="1"/>
          </p:cNvSpPr>
          <p:nvPr/>
        </p:nvSpPr>
        <p:spPr bwMode="gray">
          <a:xfrm>
            <a:off x="1258888" y="2620963"/>
            <a:ext cx="2093912" cy="1800225"/>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a:defRPr/>
            </a:pPr>
            <a:endParaRPr lang="ru-RU"/>
          </a:p>
        </p:txBody>
      </p:sp>
      <p:sp>
        <p:nvSpPr>
          <p:cNvPr id="58379" name="Oval 11"/>
          <p:cNvSpPr>
            <a:spLocks noChangeArrowheads="1"/>
          </p:cNvSpPr>
          <p:nvPr/>
        </p:nvSpPr>
        <p:spPr bwMode="gray">
          <a:xfrm>
            <a:off x="1973263" y="4581525"/>
            <a:ext cx="2093912" cy="1800225"/>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lgn="ctr">
              <a:defRPr/>
            </a:pPr>
            <a:endParaRPr lang="ru-RU"/>
          </a:p>
        </p:txBody>
      </p:sp>
      <p:sp>
        <p:nvSpPr>
          <p:cNvPr id="58380" name="Oval 12"/>
          <p:cNvSpPr>
            <a:spLocks noChangeArrowheads="1"/>
          </p:cNvSpPr>
          <p:nvPr/>
        </p:nvSpPr>
        <p:spPr bwMode="gray">
          <a:xfrm>
            <a:off x="4787900" y="3903663"/>
            <a:ext cx="2093913" cy="1800225"/>
          </a:xfrm>
          <a:prstGeom prst="ellipse">
            <a:avLst/>
          </a:prstGeom>
          <a:gradFill rotWithShape="1">
            <a:gsLst>
              <a:gs pos="0">
                <a:srgbClr val="D476D6"/>
              </a:gs>
              <a:gs pos="100000">
                <a:srgbClr val="5A325B"/>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ru-RU"/>
          </a:p>
        </p:txBody>
      </p:sp>
      <p:sp>
        <p:nvSpPr>
          <p:cNvPr id="58381" name="Oval 13"/>
          <p:cNvSpPr>
            <a:spLocks noChangeArrowheads="1"/>
          </p:cNvSpPr>
          <p:nvPr/>
        </p:nvSpPr>
        <p:spPr bwMode="gray">
          <a:xfrm>
            <a:off x="6588125" y="1844675"/>
            <a:ext cx="2093913" cy="180022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lgn="ctr">
              <a:defRPr/>
            </a:pPr>
            <a:endParaRPr lang="ru-RU"/>
          </a:p>
        </p:txBody>
      </p:sp>
      <p:sp>
        <p:nvSpPr>
          <p:cNvPr id="58382" name="Text Box 14"/>
          <p:cNvSpPr txBox="1">
            <a:spLocks noChangeArrowheads="1"/>
          </p:cNvSpPr>
          <p:nvPr/>
        </p:nvSpPr>
        <p:spPr bwMode="white">
          <a:xfrm>
            <a:off x="1343025" y="3074988"/>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t>Water</a:t>
            </a:r>
          </a:p>
          <a:p>
            <a:pPr algn="ctr"/>
            <a:r>
              <a:rPr lang="en-US" b="1"/>
              <a:t>Bio-Resources</a:t>
            </a:r>
            <a:r>
              <a:rPr lang="ru-RU"/>
              <a:t> </a:t>
            </a:r>
            <a:endParaRPr lang="en-US"/>
          </a:p>
        </p:txBody>
      </p:sp>
      <p:sp>
        <p:nvSpPr>
          <p:cNvPr id="58383" name="Text Box 15"/>
          <p:cNvSpPr txBox="1">
            <a:spLocks noChangeArrowheads="1"/>
          </p:cNvSpPr>
          <p:nvPr/>
        </p:nvSpPr>
        <p:spPr bwMode="white">
          <a:xfrm>
            <a:off x="3779838" y="2125663"/>
            <a:ext cx="227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Hydrometeorology</a:t>
            </a:r>
            <a:r>
              <a:rPr lang="ru-RU"/>
              <a:t> </a:t>
            </a:r>
            <a:endParaRPr lang="en-US"/>
          </a:p>
        </p:txBody>
      </p:sp>
      <p:sp>
        <p:nvSpPr>
          <p:cNvPr id="58384" name="Text Box 16"/>
          <p:cNvSpPr txBox="1">
            <a:spLocks noChangeArrowheads="1"/>
          </p:cNvSpPr>
          <p:nvPr/>
        </p:nvSpPr>
        <p:spPr bwMode="white">
          <a:xfrm>
            <a:off x="6761163" y="2420938"/>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t>Environmental</a:t>
            </a:r>
          </a:p>
          <a:p>
            <a:pPr algn="ctr"/>
            <a:r>
              <a:rPr lang="en-US" b="1"/>
              <a:t> Science</a:t>
            </a:r>
            <a:r>
              <a:rPr lang="ru-RU"/>
              <a:t> </a:t>
            </a:r>
            <a:endParaRPr lang="en-US"/>
          </a:p>
        </p:txBody>
      </p:sp>
      <p:sp>
        <p:nvSpPr>
          <p:cNvPr id="58385" name="Text Box 17"/>
          <p:cNvSpPr txBox="1">
            <a:spLocks noChangeArrowheads="1"/>
          </p:cNvSpPr>
          <p:nvPr/>
        </p:nvSpPr>
        <p:spPr bwMode="white">
          <a:xfrm>
            <a:off x="5219700" y="4443413"/>
            <a:ext cx="126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Computer</a:t>
            </a:r>
          </a:p>
          <a:p>
            <a:r>
              <a:rPr lang="en-US" b="1"/>
              <a:t> Science</a:t>
            </a:r>
            <a:r>
              <a:rPr lang="ru-RU"/>
              <a:t> </a:t>
            </a:r>
            <a:endParaRPr lang="en-US"/>
          </a:p>
        </p:txBody>
      </p:sp>
      <p:sp>
        <p:nvSpPr>
          <p:cNvPr id="58386" name="Text Box 18"/>
          <p:cNvSpPr txBox="1">
            <a:spLocks noChangeArrowheads="1"/>
          </p:cNvSpPr>
          <p:nvPr/>
        </p:nvSpPr>
        <p:spPr bwMode="white">
          <a:xfrm>
            <a:off x="2135188" y="5157788"/>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Environmental</a:t>
            </a:r>
          </a:p>
          <a:p>
            <a:r>
              <a:rPr lang="en-US" b="1"/>
              <a:t> Management</a:t>
            </a:r>
            <a:r>
              <a:rPr lang="ru-RU" b="1"/>
              <a:t> </a:t>
            </a:r>
            <a:endParaRPr lang="en-US" b="1"/>
          </a:p>
        </p:txBody>
      </p:sp>
      <p:sp>
        <p:nvSpPr>
          <p:cNvPr id="9229" name="Line 20"/>
          <p:cNvSpPr>
            <a:spLocks noChangeShapeType="1"/>
          </p:cNvSpPr>
          <p:nvPr/>
        </p:nvSpPr>
        <p:spPr bwMode="black">
          <a:xfrm>
            <a:off x="3059113" y="1916113"/>
            <a:ext cx="1366837" cy="1589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uk-UA"/>
          </a:p>
        </p:txBody>
      </p:sp>
      <p:cxnSp>
        <p:nvCxnSpPr>
          <p:cNvPr id="9230" name="AutoShape 21"/>
          <p:cNvCxnSpPr>
            <a:cxnSpLocks noChangeShapeType="1"/>
            <a:stCxn id="9229" idx="0"/>
          </p:cNvCxnSpPr>
          <p:nvPr/>
        </p:nvCxnSpPr>
        <p:spPr bwMode="black">
          <a:xfrm flipH="1">
            <a:off x="250825" y="1916113"/>
            <a:ext cx="2808288"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8390" name="Text Box 22"/>
          <p:cNvSpPr txBox="1">
            <a:spLocks noChangeArrowheads="1"/>
          </p:cNvSpPr>
          <p:nvPr/>
        </p:nvSpPr>
        <p:spPr bwMode="auto">
          <a:xfrm>
            <a:off x="157163" y="1519238"/>
            <a:ext cx="297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a:t>Training is provided in</a:t>
            </a:r>
            <a:r>
              <a:rPr lang="ru-RU" sz="2000" b="1"/>
              <a:t> </a:t>
            </a:r>
            <a:endParaRPr lang="en-US" sz="2000" b="1"/>
          </a:p>
        </p:txBody>
      </p:sp>
      <p:sp>
        <p:nvSpPr>
          <p:cNvPr id="58391" name="Rectangle 23"/>
          <p:cNvSpPr>
            <a:spLocks noGrp="1" noChangeArrowheads="1"/>
          </p:cNvSpPr>
          <p:nvPr>
            <p:ph type="title"/>
          </p:nvPr>
        </p:nvSpPr>
        <p:spPr/>
        <p:txBody>
          <a:bodyPr/>
          <a:lstStyle/>
          <a:p>
            <a:pPr eaLnBrk="1" hangingPunct="1"/>
            <a:r>
              <a:rPr lang="en-US" sz="2800" smtClean="0"/>
              <a:t>Odessa State Environmental University</a:t>
            </a:r>
            <a:r>
              <a:rPr lang="ru-RU"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8391"/>
                                        </p:tgtEl>
                                        <p:attrNameLst>
                                          <p:attrName>style.visibility</p:attrName>
                                        </p:attrNameLst>
                                      </p:cBhvr>
                                      <p:to>
                                        <p:strVal val="visible"/>
                                      </p:to>
                                    </p:set>
                                    <p:anim calcmode="discrete" valueType="clr">
                                      <p:cBhvr override="childStyle">
                                        <p:cTn id="7" dur="80"/>
                                        <p:tgtEl>
                                          <p:spTgt spid="583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91"/>
                                        </p:tgtEl>
                                        <p:attrNameLst>
                                          <p:attrName>fillcolor</p:attrName>
                                        </p:attrNameLst>
                                      </p:cBhvr>
                                      <p:tavLst>
                                        <p:tav tm="0">
                                          <p:val>
                                            <p:clrVal>
                                              <a:schemeClr val="accent2"/>
                                            </p:clrVal>
                                          </p:val>
                                        </p:tav>
                                        <p:tav tm="50000">
                                          <p:val>
                                            <p:clrVal>
                                              <a:schemeClr val="hlink"/>
                                            </p:clrVal>
                                          </p:val>
                                        </p:tav>
                                      </p:tavLst>
                                    </p:anim>
                                    <p:set>
                                      <p:cBhvr>
                                        <p:cTn id="9" dur="80"/>
                                        <p:tgtEl>
                                          <p:spTgt spid="58391"/>
                                        </p:tgtEl>
                                        <p:attrNameLst>
                                          <p:attrName>fill.type</p:attrName>
                                        </p:attrNameLst>
                                      </p:cBhvr>
                                      <p:to>
                                        <p:strVal val="solid"/>
                                      </p:to>
                                    </p:set>
                                  </p:childTnLst>
                                </p:cTn>
                              </p:par>
                            </p:childTnLst>
                          </p:cTn>
                        </p:par>
                        <p:par>
                          <p:cTn id="10" fill="hold" nodeType="afterGroup">
                            <p:stCondLst>
                              <p:cond delay="14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8390">
                                            <p:txEl>
                                              <p:pRg st="0" end="0"/>
                                            </p:txEl>
                                          </p:spTgt>
                                        </p:tgtEl>
                                        <p:attrNameLst>
                                          <p:attrName>style.visibility</p:attrName>
                                        </p:attrNameLst>
                                      </p:cBhvr>
                                      <p:to>
                                        <p:strVal val="visible"/>
                                      </p:to>
                                    </p:set>
                                    <p:anim calcmode="discrete" valueType="clr">
                                      <p:cBhvr override="childStyle">
                                        <p:cTn id="13" dur="80"/>
                                        <p:tgtEl>
                                          <p:spTgt spid="583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8390">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58390">
                                            <p:txEl>
                                              <p:pRg st="0" end="0"/>
                                            </p:txEl>
                                          </p:spTgt>
                                        </p:tgtEl>
                                        <p:attrNameLst>
                                          <p:attrName>fill.type</p:attrName>
                                        </p:attrNameLst>
                                      </p:cBhvr>
                                      <p:to>
                                        <p:strVal val="solid"/>
                                      </p:to>
                                    </p:set>
                                  </p:childTnLst>
                                </p:cTn>
                              </p:par>
                            </p:childTnLst>
                          </p:cTn>
                        </p:par>
                        <p:par>
                          <p:cTn id="16" fill="hold" nodeType="afterGroup">
                            <p:stCondLst>
                              <p:cond delay="2240"/>
                            </p:stCondLst>
                            <p:childTnLst>
                              <p:par>
                                <p:cTn id="17" presetID="10" presetClass="entr" presetSubtype="0" fill="hold" grpId="0" nodeType="afterEffect">
                                  <p:stCondLst>
                                    <p:cond delay="0"/>
                                  </p:stCondLst>
                                  <p:childTnLst>
                                    <p:set>
                                      <p:cBhvr>
                                        <p:cTn id="18" dur="1" fill="hold">
                                          <p:stCondLst>
                                            <p:cond delay="0"/>
                                          </p:stCondLst>
                                        </p:cTn>
                                        <p:tgtEl>
                                          <p:spTgt spid="58377"/>
                                        </p:tgtEl>
                                        <p:attrNameLst>
                                          <p:attrName>style.visibility</p:attrName>
                                        </p:attrNameLst>
                                      </p:cBhvr>
                                      <p:to>
                                        <p:strVal val="visible"/>
                                      </p:to>
                                    </p:set>
                                    <p:animEffect transition="in" filter="fade">
                                      <p:cBhvr>
                                        <p:cTn id="19" dur="500"/>
                                        <p:tgtEl>
                                          <p:spTgt spid="583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383"/>
                                        </p:tgtEl>
                                        <p:attrNameLst>
                                          <p:attrName>style.visibility</p:attrName>
                                        </p:attrNameLst>
                                      </p:cBhvr>
                                      <p:to>
                                        <p:strVal val="visible"/>
                                      </p:to>
                                    </p:set>
                                    <p:animEffect transition="in" filter="fade">
                                      <p:cBhvr>
                                        <p:cTn id="22" dur="1000"/>
                                        <p:tgtEl>
                                          <p:spTgt spid="58383"/>
                                        </p:tgtEl>
                                      </p:cBhvr>
                                    </p:animEffect>
                                  </p:childTnLst>
                                </p:cTn>
                              </p:par>
                            </p:childTnLst>
                          </p:cTn>
                        </p:par>
                        <p:par>
                          <p:cTn id="23" fill="hold" nodeType="afterGroup">
                            <p:stCondLst>
                              <p:cond delay="3240"/>
                            </p:stCondLst>
                            <p:childTnLst>
                              <p:par>
                                <p:cTn id="24" presetID="10" presetClass="entr" presetSubtype="0" fill="hold" grpId="0" nodeType="afterEffect">
                                  <p:stCondLst>
                                    <p:cond delay="0"/>
                                  </p:stCondLst>
                                  <p:childTnLst>
                                    <p:set>
                                      <p:cBhvr>
                                        <p:cTn id="25" dur="1" fill="hold">
                                          <p:stCondLst>
                                            <p:cond delay="0"/>
                                          </p:stCondLst>
                                        </p:cTn>
                                        <p:tgtEl>
                                          <p:spTgt spid="58381"/>
                                        </p:tgtEl>
                                        <p:attrNameLst>
                                          <p:attrName>style.visibility</p:attrName>
                                        </p:attrNameLst>
                                      </p:cBhvr>
                                      <p:to>
                                        <p:strVal val="visible"/>
                                      </p:to>
                                    </p:set>
                                    <p:animEffect transition="in" filter="fade">
                                      <p:cBhvr>
                                        <p:cTn id="26" dur="500"/>
                                        <p:tgtEl>
                                          <p:spTgt spid="5838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384"/>
                                        </p:tgtEl>
                                        <p:attrNameLst>
                                          <p:attrName>style.visibility</p:attrName>
                                        </p:attrNameLst>
                                      </p:cBhvr>
                                      <p:to>
                                        <p:strVal val="visible"/>
                                      </p:to>
                                    </p:set>
                                    <p:animEffect transition="in" filter="fade">
                                      <p:cBhvr>
                                        <p:cTn id="29" dur="1000"/>
                                        <p:tgtEl>
                                          <p:spTgt spid="58384"/>
                                        </p:tgtEl>
                                      </p:cBhvr>
                                    </p:animEffect>
                                  </p:childTnLst>
                                </p:cTn>
                              </p:par>
                            </p:childTnLst>
                          </p:cTn>
                        </p:par>
                        <p:par>
                          <p:cTn id="30" fill="hold" nodeType="afterGroup">
                            <p:stCondLst>
                              <p:cond delay="4240"/>
                            </p:stCondLst>
                            <p:childTnLst>
                              <p:par>
                                <p:cTn id="31" presetID="10" presetClass="entr" presetSubtype="0"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Effect transition="in" filter="fade">
                                      <p:cBhvr>
                                        <p:cTn id="33" dur="500"/>
                                        <p:tgtEl>
                                          <p:spTgt spid="5838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385"/>
                                        </p:tgtEl>
                                        <p:attrNameLst>
                                          <p:attrName>style.visibility</p:attrName>
                                        </p:attrNameLst>
                                      </p:cBhvr>
                                      <p:to>
                                        <p:strVal val="visible"/>
                                      </p:to>
                                    </p:set>
                                    <p:animEffect transition="in" filter="fade">
                                      <p:cBhvr>
                                        <p:cTn id="36" dur="1000"/>
                                        <p:tgtEl>
                                          <p:spTgt spid="58385"/>
                                        </p:tgtEl>
                                      </p:cBhvr>
                                    </p:animEffect>
                                  </p:childTnLst>
                                </p:cTn>
                              </p:par>
                            </p:childTnLst>
                          </p:cTn>
                        </p:par>
                        <p:par>
                          <p:cTn id="37" fill="hold" nodeType="afterGroup">
                            <p:stCondLst>
                              <p:cond delay="5240"/>
                            </p:stCondLst>
                            <p:childTnLst>
                              <p:par>
                                <p:cTn id="38" presetID="10" presetClass="entr" presetSubtype="0" fill="hold" grpId="0" nodeType="afterEffect">
                                  <p:stCondLst>
                                    <p:cond delay="0"/>
                                  </p:stCondLst>
                                  <p:childTnLst>
                                    <p:set>
                                      <p:cBhvr>
                                        <p:cTn id="39" dur="1" fill="hold">
                                          <p:stCondLst>
                                            <p:cond delay="0"/>
                                          </p:stCondLst>
                                        </p:cTn>
                                        <p:tgtEl>
                                          <p:spTgt spid="58379"/>
                                        </p:tgtEl>
                                        <p:attrNameLst>
                                          <p:attrName>style.visibility</p:attrName>
                                        </p:attrNameLst>
                                      </p:cBhvr>
                                      <p:to>
                                        <p:strVal val="visible"/>
                                      </p:to>
                                    </p:set>
                                    <p:animEffect transition="in" filter="fade">
                                      <p:cBhvr>
                                        <p:cTn id="40" dur="500"/>
                                        <p:tgtEl>
                                          <p:spTgt spid="583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386"/>
                                        </p:tgtEl>
                                        <p:attrNameLst>
                                          <p:attrName>style.visibility</p:attrName>
                                        </p:attrNameLst>
                                      </p:cBhvr>
                                      <p:to>
                                        <p:strVal val="visible"/>
                                      </p:to>
                                    </p:set>
                                    <p:animEffect transition="in" filter="fade">
                                      <p:cBhvr>
                                        <p:cTn id="43" dur="1000"/>
                                        <p:tgtEl>
                                          <p:spTgt spid="58386"/>
                                        </p:tgtEl>
                                      </p:cBhvr>
                                    </p:animEffect>
                                  </p:childTnLst>
                                </p:cTn>
                              </p:par>
                            </p:childTnLst>
                          </p:cTn>
                        </p:par>
                        <p:par>
                          <p:cTn id="44" fill="hold" nodeType="afterGroup">
                            <p:stCondLst>
                              <p:cond delay="6240"/>
                            </p:stCondLst>
                            <p:childTnLst>
                              <p:par>
                                <p:cTn id="45" presetID="10" presetClass="entr" presetSubtype="0" fill="hold" grpId="0" nodeType="afterEffect">
                                  <p:stCondLst>
                                    <p:cond delay="0"/>
                                  </p:stCondLst>
                                  <p:childTnLst>
                                    <p:set>
                                      <p:cBhvr>
                                        <p:cTn id="46" dur="1" fill="hold">
                                          <p:stCondLst>
                                            <p:cond delay="0"/>
                                          </p:stCondLst>
                                        </p:cTn>
                                        <p:tgtEl>
                                          <p:spTgt spid="58378"/>
                                        </p:tgtEl>
                                        <p:attrNameLst>
                                          <p:attrName>style.visibility</p:attrName>
                                        </p:attrNameLst>
                                      </p:cBhvr>
                                      <p:to>
                                        <p:strVal val="visible"/>
                                      </p:to>
                                    </p:set>
                                    <p:animEffect transition="in" filter="fade">
                                      <p:cBhvr>
                                        <p:cTn id="47" dur="500"/>
                                        <p:tgtEl>
                                          <p:spTgt spid="5837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382"/>
                                        </p:tgtEl>
                                        <p:attrNameLst>
                                          <p:attrName>style.visibility</p:attrName>
                                        </p:attrNameLst>
                                      </p:cBhvr>
                                      <p:to>
                                        <p:strVal val="visible"/>
                                      </p:to>
                                    </p:set>
                                    <p:animEffect transition="in" filter="fade">
                                      <p:cBhvr>
                                        <p:cTn id="50" dur="1000"/>
                                        <p:tgtEl>
                                          <p:spTgt spid="58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nimBg="1"/>
      <p:bldP spid="58379" grpId="0" animBg="1"/>
      <p:bldP spid="58380" grpId="0" animBg="1"/>
      <p:bldP spid="58381" grpId="0" animBg="1"/>
      <p:bldP spid="58382" grpId="0"/>
      <p:bldP spid="58383" grpId="0"/>
      <p:bldP spid="58384" grpId="0"/>
      <p:bldP spid="58385" grpId="0"/>
      <p:bldP spid="58386" grpId="0"/>
      <p:bldP spid="583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70" name="AutoShape 18"/>
          <p:cNvSpPr>
            <a:spLocks noChangeArrowheads="1"/>
          </p:cNvSpPr>
          <p:nvPr/>
        </p:nvSpPr>
        <p:spPr bwMode="invGray">
          <a:xfrm>
            <a:off x="107950" y="908050"/>
            <a:ext cx="5616575" cy="5473700"/>
          </a:xfrm>
          <a:prstGeom prst="rightArrow">
            <a:avLst>
              <a:gd name="adj1" fmla="val 78361"/>
              <a:gd name="adj2" fmla="val 19838"/>
            </a:avLst>
          </a:prstGeom>
          <a:gradFill rotWithShape="1">
            <a:gsLst>
              <a:gs pos="0">
                <a:srgbClr val="0F2145"/>
              </a:gs>
              <a:gs pos="100000">
                <a:srgbClr val="7E8CA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74754" name="Rectangle 2"/>
          <p:cNvSpPr>
            <a:spLocks noGrp="1" noChangeArrowheads="1"/>
          </p:cNvSpPr>
          <p:nvPr>
            <p:ph type="title"/>
          </p:nvPr>
        </p:nvSpPr>
        <p:spPr/>
        <p:txBody>
          <a:bodyPr/>
          <a:lstStyle/>
          <a:p>
            <a:pPr eaLnBrk="1" hangingPunct="1"/>
            <a:r>
              <a:rPr lang="en-GB" sz="2800" smtClean="0"/>
              <a:t>Full-time, Extra-mural and Externship Formats</a:t>
            </a:r>
            <a:r>
              <a:rPr lang="ru-RU" sz="3600" smtClean="0"/>
              <a:t> </a:t>
            </a:r>
          </a:p>
        </p:txBody>
      </p:sp>
      <p:sp>
        <p:nvSpPr>
          <p:cNvPr id="74761" name="AutoShape 9"/>
          <p:cNvSpPr>
            <a:spLocks noChangeArrowheads="1"/>
          </p:cNvSpPr>
          <p:nvPr/>
        </p:nvSpPr>
        <p:spPr bwMode="auto">
          <a:xfrm>
            <a:off x="5580063" y="2997200"/>
            <a:ext cx="3563937" cy="1295400"/>
          </a:xfrm>
          <a:prstGeom prst="roundRect">
            <a:avLst>
              <a:gd name="adj" fmla="val 9106"/>
            </a:avLst>
          </a:prstGeom>
          <a:noFill/>
          <a:ln w="25400">
            <a:noFill/>
            <a:round/>
            <a:headEnd/>
            <a:tailEnd/>
          </a:ln>
          <a:effectLst/>
        </p:spPr>
        <p:txBody>
          <a:bodyPr anchor="ctr"/>
          <a:lstStyle/>
          <a:p>
            <a:pPr algn="ctr">
              <a:defRPr/>
            </a:pPr>
            <a:r>
              <a:rPr lang="en-GB" sz="2800" b="1">
                <a:solidFill>
                  <a:schemeClr val="tx2"/>
                </a:solidFill>
                <a:effectLst>
                  <a:outerShdw blurRad="38100" dist="38100" dir="2700000" algn="tl">
                    <a:srgbClr val="000000"/>
                  </a:outerShdw>
                </a:effectLst>
              </a:rPr>
              <a:t>Hydrometeorology</a:t>
            </a:r>
            <a:endParaRPr lang="en-US" sz="2800" b="1">
              <a:solidFill>
                <a:schemeClr val="tx2"/>
              </a:solidFill>
            </a:endParaRPr>
          </a:p>
        </p:txBody>
      </p:sp>
      <p:sp>
        <p:nvSpPr>
          <p:cNvPr id="74763" name="AutoShape 11"/>
          <p:cNvSpPr>
            <a:spLocks noChangeArrowheads="1"/>
          </p:cNvSpPr>
          <p:nvPr/>
        </p:nvSpPr>
        <p:spPr bwMode="blackWhite">
          <a:xfrm>
            <a:off x="325438" y="1558925"/>
            <a:ext cx="4318000" cy="57467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400"/>
              <a:t>Meteorology</a:t>
            </a:r>
            <a:r>
              <a:rPr lang="ru-RU" sz="2400"/>
              <a:t> </a:t>
            </a:r>
            <a:endParaRPr lang="en-US" sz="2400"/>
          </a:p>
        </p:txBody>
      </p:sp>
      <p:sp>
        <p:nvSpPr>
          <p:cNvPr id="74764" name="AutoShape 12"/>
          <p:cNvSpPr>
            <a:spLocks noChangeArrowheads="1"/>
          </p:cNvSpPr>
          <p:nvPr/>
        </p:nvSpPr>
        <p:spPr bwMode="blackWhite">
          <a:xfrm>
            <a:off x="325438" y="2278063"/>
            <a:ext cx="4318000" cy="576262"/>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400"/>
              <a:t>Hydrology and Hydrochemistry</a:t>
            </a:r>
            <a:r>
              <a:rPr lang="ru-RU" sz="2400"/>
              <a:t> </a:t>
            </a:r>
            <a:endParaRPr lang="en-US" sz="2400"/>
          </a:p>
        </p:txBody>
      </p:sp>
      <p:sp>
        <p:nvSpPr>
          <p:cNvPr id="74765" name="AutoShape 13"/>
          <p:cNvSpPr>
            <a:spLocks noChangeArrowheads="1"/>
          </p:cNvSpPr>
          <p:nvPr/>
        </p:nvSpPr>
        <p:spPr bwMode="blackWhite">
          <a:xfrm>
            <a:off x="325438" y="2997200"/>
            <a:ext cx="4318000" cy="576263"/>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400"/>
              <a:t>Water Management</a:t>
            </a:r>
            <a:r>
              <a:rPr lang="ru-RU" sz="2400"/>
              <a:t> </a:t>
            </a:r>
            <a:endParaRPr lang="en-US" sz="2400"/>
          </a:p>
        </p:txBody>
      </p:sp>
      <p:sp>
        <p:nvSpPr>
          <p:cNvPr id="74766" name="AutoShape 14"/>
          <p:cNvSpPr>
            <a:spLocks noChangeArrowheads="1"/>
          </p:cNvSpPr>
          <p:nvPr/>
        </p:nvSpPr>
        <p:spPr bwMode="blackWhite">
          <a:xfrm>
            <a:off x="323850" y="3717925"/>
            <a:ext cx="4319588" cy="576263"/>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a:t> </a:t>
            </a:r>
            <a:r>
              <a:rPr lang="en-GB" sz="2400"/>
              <a:t>Oceanography</a:t>
            </a:r>
            <a:r>
              <a:rPr lang="ru-RU"/>
              <a:t> </a:t>
            </a:r>
            <a:endParaRPr lang="en-US"/>
          </a:p>
        </p:txBody>
      </p:sp>
      <p:sp>
        <p:nvSpPr>
          <p:cNvPr id="74767" name="AutoShape 15"/>
          <p:cNvSpPr>
            <a:spLocks noChangeArrowheads="1"/>
          </p:cNvSpPr>
          <p:nvPr/>
        </p:nvSpPr>
        <p:spPr bwMode="blackWhite">
          <a:xfrm>
            <a:off x="323850" y="4437063"/>
            <a:ext cx="4319588" cy="576262"/>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400"/>
              <a:t>Hydrography</a:t>
            </a:r>
            <a:r>
              <a:rPr lang="ru-RU" sz="2400"/>
              <a:t> </a:t>
            </a:r>
            <a:endParaRPr lang="en-US" sz="2400"/>
          </a:p>
        </p:txBody>
      </p:sp>
      <p:sp>
        <p:nvSpPr>
          <p:cNvPr id="74768" name="AutoShape 16"/>
          <p:cNvSpPr>
            <a:spLocks noChangeArrowheads="1"/>
          </p:cNvSpPr>
          <p:nvPr/>
        </p:nvSpPr>
        <p:spPr bwMode="blackWhite">
          <a:xfrm>
            <a:off x="323850" y="5157788"/>
            <a:ext cx="4319588" cy="576262"/>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400"/>
              <a:t>Agriculture Meteorology</a:t>
            </a:r>
            <a:r>
              <a:rPr lang="ru-RU" sz="2400"/>
              <a:t> </a:t>
            </a:r>
            <a:endParaRPr lang="en-US" sz="240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4754"/>
                                        </p:tgtEl>
                                        <p:attrNameLst>
                                          <p:attrName>style.visibility</p:attrName>
                                        </p:attrNameLst>
                                      </p:cBhvr>
                                      <p:to>
                                        <p:strVal val="visible"/>
                                      </p:to>
                                    </p:set>
                                    <p:anim calcmode="discrete" valueType="clr">
                                      <p:cBhvr override="childStyle">
                                        <p:cTn id="7" dur="50"/>
                                        <p:tgtEl>
                                          <p:spTgt spid="74754"/>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74754"/>
                                        </p:tgtEl>
                                        <p:attrNameLst>
                                          <p:attrName>fillcolor</p:attrName>
                                        </p:attrNameLst>
                                      </p:cBhvr>
                                      <p:tavLst>
                                        <p:tav tm="0">
                                          <p:val>
                                            <p:clrVal>
                                              <a:schemeClr val="accent2"/>
                                            </p:clrVal>
                                          </p:val>
                                        </p:tav>
                                        <p:tav tm="50000">
                                          <p:val>
                                            <p:clrVal>
                                              <a:schemeClr val="hlink"/>
                                            </p:clrVal>
                                          </p:val>
                                        </p:tav>
                                      </p:tavLst>
                                    </p:anim>
                                    <p:set>
                                      <p:cBhvr>
                                        <p:cTn id="9" dur="50"/>
                                        <p:tgtEl>
                                          <p:spTgt spid="74754"/>
                                        </p:tgtEl>
                                        <p:attrNameLst>
                                          <p:attrName>fill.type</p:attrName>
                                        </p:attrNameLst>
                                      </p:cBhvr>
                                      <p:to>
                                        <p:strVal val="solid"/>
                                      </p:to>
                                    </p:set>
                                  </p:childTnLst>
                                </p:cTn>
                              </p:par>
                            </p:childTnLst>
                          </p:cTn>
                        </p:par>
                        <p:par>
                          <p:cTn id="10" fill="hold" nodeType="afterGroup">
                            <p:stCondLst>
                              <p:cond delay="1050"/>
                            </p:stCondLst>
                            <p:childTnLst>
                              <p:par>
                                <p:cTn id="11" presetID="10" presetClass="entr" presetSubtype="0" fill="hold" grpId="0" nodeType="afterEffect">
                                  <p:stCondLst>
                                    <p:cond delay="0"/>
                                  </p:stCondLst>
                                  <p:childTnLst>
                                    <p:set>
                                      <p:cBhvr>
                                        <p:cTn id="12" dur="1" fill="hold">
                                          <p:stCondLst>
                                            <p:cond delay="0"/>
                                          </p:stCondLst>
                                        </p:cTn>
                                        <p:tgtEl>
                                          <p:spTgt spid="74763"/>
                                        </p:tgtEl>
                                        <p:attrNameLst>
                                          <p:attrName>style.visibility</p:attrName>
                                        </p:attrNameLst>
                                      </p:cBhvr>
                                      <p:to>
                                        <p:strVal val="visible"/>
                                      </p:to>
                                    </p:set>
                                    <p:animEffect transition="in" filter="fade">
                                      <p:cBhvr>
                                        <p:cTn id="13" dur="2000"/>
                                        <p:tgtEl>
                                          <p:spTgt spid="747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64"/>
                                        </p:tgtEl>
                                        <p:attrNameLst>
                                          <p:attrName>style.visibility</p:attrName>
                                        </p:attrNameLst>
                                      </p:cBhvr>
                                      <p:to>
                                        <p:strVal val="visible"/>
                                      </p:to>
                                    </p:set>
                                    <p:animEffect transition="in" filter="fade">
                                      <p:cBhvr>
                                        <p:cTn id="16" dur="2000"/>
                                        <p:tgtEl>
                                          <p:spTgt spid="747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765"/>
                                        </p:tgtEl>
                                        <p:attrNameLst>
                                          <p:attrName>style.visibility</p:attrName>
                                        </p:attrNameLst>
                                      </p:cBhvr>
                                      <p:to>
                                        <p:strVal val="visible"/>
                                      </p:to>
                                    </p:set>
                                    <p:animEffect transition="in" filter="fade">
                                      <p:cBhvr>
                                        <p:cTn id="19" dur="2000"/>
                                        <p:tgtEl>
                                          <p:spTgt spid="747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766"/>
                                        </p:tgtEl>
                                        <p:attrNameLst>
                                          <p:attrName>style.visibility</p:attrName>
                                        </p:attrNameLst>
                                      </p:cBhvr>
                                      <p:to>
                                        <p:strVal val="visible"/>
                                      </p:to>
                                    </p:set>
                                    <p:animEffect transition="in" filter="fade">
                                      <p:cBhvr>
                                        <p:cTn id="22" dur="2000"/>
                                        <p:tgtEl>
                                          <p:spTgt spid="747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767"/>
                                        </p:tgtEl>
                                        <p:attrNameLst>
                                          <p:attrName>style.visibility</p:attrName>
                                        </p:attrNameLst>
                                      </p:cBhvr>
                                      <p:to>
                                        <p:strVal val="visible"/>
                                      </p:to>
                                    </p:set>
                                    <p:animEffect transition="in" filter="fade">
                                      <p:cBhvr>
                                        <p:cTn id="25" dur="2000"/>
                                        <p:tgtEl>
                                          <p:spTgt spid="747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768"/>
                                        </p:tgtEl>
                                        <p:attrNameLst>
                                          <p:attrName>style.visibility</p:attrName>
                                        </p:attrNameLst>
                                      </p:cBhvr>
                                      <p:to>
                                        <p:strVal val="visible"/>
                                      </p:to>
                                    </p:set>
                                    <p:animEffect transition="in" filter="fade">
                                      <p:cBhvr>
                                        <p:cTn id="28" dur="2000"/>
                                        <p:tgtEl>
                                          <p:spTgt spid="74768"/>
                                        </p:tgtEl>
                                      </p:cBhvr>
                                    </p:animEffect>
                                  </p:childTnLst>
                                </p:cTn>
                              </p:par>
                            </p:childTnLst>
                          </p:cTn>
                        </p:par>
                        <p:par>
                          <p:cTn id="29" fill="hold" nodeType="afterGroup">
                            <p:stCondLst>
                              <p:cond delay="3050"/>
                            </p:stCondLst>
                            <p:childTnLst>
                              <p:par>
                                <p:cTn id="30" presetID="53" presetClass="entr" presetSubtype="0" fill="hold" grpId="0" nodeType="afterEffect">
                                  <p:stCondLst>
                                    <p:cond delay="0"/>
                                  </p:stCondLst>
                                  <p:childTnLst>
                                    <p:set>
                                      <p:cBhvr>
                                        <p:cTn id="31" dur="1" fill="hold">
                                          <p:stCondLst>
                                            <p:cond delay="0"/>
                                          </p:stCondLst>
                                        </p:cTn>
                                        <p:tgtEl>
                                          <p:spTgt spid="74770"/>
                                        </p:tgtEl>
                                        <p:attrNameLst>
                                          <p:attrName>style.visibility</p:attrName>
                                        </p:attrNameLst>
                                      </p:cBhvr>
                                      <p:to>
                                        <p:strVal val="visible"/>
                                      </p:to>
                                    </p:set>
                                    <p:anim calcmode="lin" valueType="num">
                                      <p:cBhvr>
                                        <p:cTn id="32" dur="500" fill="hold"/>
                                        <p:tgtEl>
                                          <p:spTgt spid="74770"/>
                                        </p:tgtEl>
                                        <p:attrNameLst>
                                          <p:attrName>ppt_w</p:attrName>
                                        </p:attrNameLst>
                                      </p:cBhvr>
                                      <p:tavLst>
                                        <p:tav tm="0">
                                          <p:val>
                                            <p:fltVal val="0"/>
                                          </p:val>
                                        </p:tav>
                                        <p:tav tm="100000">
                                          <p:val>
                                            <p:strVal val="#ppt_w"/>
                                          </p:val>
                                        </p:tav>
                                      </p:tavLst>
                                    </p:anim>
                                    <p:anim calcmode="lin" valueType="num">
                                      <p:cBhvr>
                                        <p:cTn id="33" dur="500" fill="hold"/>
                                        <p:tgtEl>
                                          <p:spTgt spid="74770"/>
                                        </p:tgtEl>
                                        <p:attrNameLst>
                                          <p:attrName>ppt_h</p:attrName>
                                        </p:attrNameLst>
                                      </p:cBhvr>
                                      <p:tavLst>
                                        <p:tav tm="0">
                                          <p:val>
                                            <p:fltVal val="0"/>
                                          </p:val>
                                        </p:tav>
                                        <p:tav tm="100000">
                                          <p:val>
                                            <p:strVal val="#ppt_h"/>
                                          </p:val>
                                        </p:tav>
                                      </p:tavLst>
                                    </p:anim>
                                    <p:animEffect transition="in" filter="fade">
                                      <p:cBhvr>
                                        <p:cTn id="34" dur="500"/>
                                        <p:tgtEl>
                                          <p:spTgt spid="74770"/>
                                        </p:tgtEl>
                                      </p:cBhvr>
                                    </p:animEffect>
                                  </p:childTnLst>
                                </p:cTn>
                              </p:par>
                            </p:childTnLst>
                          </p:cTn>
                        </p:par>
                        <p:par>
                          <p:cTn id="35" fill="hold" nodeType="afterGroup">
                            <p:stCondLst>
                              <p:cond delay="355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74761"/>
                                        </p:tgtEl>
                                        <p:attrNameLst>
                                          <p:attrName>style.visibility</p:attrName>
                                        </p:attrNameLst>
                                      </p:cBhvr>
                                      <p:to>
                                        <p:strVal val="visible"/>
                                      </p:to>
                                    </p:set>
                                    <p:anim calcmode="discrete" valueType="clr">
                                      <p:cBhvr override="childStyle">
                                        <p:cTn id="38" dur="80"/>
                                        <p:tgtEl>
                                          <p:spTgt spid="7476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4761"/>
                                        </p:tgtEl>
                                        <p:attrNameLst>
                                          <p:attrName>fillcolor</p:attrName>
                                        </p:attrNameLst>
                                      </p:cBhvr>
                                      <p:tavLst>
                                        <p:tav tm="0">
                                          <p:val>
                                            <p:clrVal>
                                              <a:schemeClr val="accent2"/>
                                            </p:clrVal>
                                          </p:val>
                                        </p:tav>
                                        <p:tav tm="50000">
                                          <p:val>
                                            <p:clrVal>
                                              <a:schemeClr val="hlink"/>
                                            </p:clrVal>
                                          </p:val>
                                        </p:tav>
                                      </p:tavLst>
                                    </p:anim>
                                    <p:set>
                                      <p:cBhvr>
                                        <p:cTn id="40" dur="80"/>
                                        <p:tgtEl>
                                          <p:spTgt spid="747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0" grpId="0" animBg="1"/>
      <p:bldP spid="74754" grpId="0"/>
      <p:bldP spid="74761" grpId="0"/>
      <p:bldP spid="74763" grpId="0" animBg="1"/>
      <p:bldP spid="74764" grpId="0" animBg="1"/>
      <p:bldP spid="74765" grpId="0" animBg="1"/>
      <p:bldP spid="74766" grpId="0" animBg="1"/>
      <p:bldP spid="74767" grpId="0" animBg="1"/>
      <p:bldP spid="747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AutoShape 3"/>
          <p:cNvSpPr>
            <a:spLocks noChangeArrowheads="1"/>
          </p:cNvSpPr>
          <p:nvPr/>
        </p:nvSpPr>
        <p:spPr bwMode="invGray">
          <a:xfrm rot="10800000">
            <a:off x="1692275" y="1630363"/>
            <a:ext cx="5759450" cy="1943100"/>
          </a:xfrm>
          <a:prstGeom prst="upArrow">
            <a:avLst>
              <a:gd name="adj1" fmla="val 56944"/>
              <a:gd name="adj2" fmla="val 50782"/>
            </a:avLst>
          </a:prstGeom>
          <a:gradFill rotWithShape="1">
            <a:gsLst>
              <a:gs pos="0">
                <a:schemeClr val="accent2"/>
              </a:gs>
              <a:gs pos="100000">
                <a:srgbClr val="0F2145"/>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76804" name="AutoShape 4"/>
          <p:cNvSpPr>
            <a:spLocks noChangeArrowheads="1"/>
          </p:cNvSpPr>
          <p:nvPr/>
        </p:nvSpPr>
        <p:spPr bwMode="blackWhite">
          <a:xfrm>
            <a:off x="1676400" y="10541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GB" sz="2400" b="1">
                <a:solidFill>
                  <a:schemeClr val="tx2"/>
                </a:solidFill>
                <a:effectLst>
                  <a:outerShdw blurRad="38100" dist="38100" dir="2700000" algn="tl">
                    <a:srgbClr val="000000"/>
                  </a:outerShdw>
                </a:effectLst>
              </a:rPr>
              <a:t>Environmental Science</a:t>
            </a:r>
            <a:r>
              <a:rPr lang="ru-RU" sz="2400">
                <a:solidFill>
                  <a:schemeClr val="tx2"/>
                </a:solidFill>
              </a:rPr>
              <a:t> </a:t>
            </a:r>
            <a:endParaRPr lang="en-US" sz="2400">
              <a:solidFill>
                <a:schemeClr val="tx2"/>
              </a:solidFill>
            </a:endParaRPr>
          </a:p>
        </p:txBody>
      </p:sp>
      <p:sp>
        <p:nvSpPr>
          <p:cNvPr id="76805" name="Text Box 5"/>
          <p:cNvSpPr txBox="1">
            <a:spLocks noChangeArrowheads="1"/>
          </p:cNvSpPr>
          <p:nvPr/>
        </p:nvSpPr>
        <p:spPr bwMode="gray">
          <a:xfrm>
            <a:off x="3857625" y="220503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Specialities</a:t>
            </a:r>
            <a:r>
              <a:rPr lang="ru-RU"/>
              <a:t> </a:t>
            </a:r>
            <a:endParaRPr lang="en-US"/>
          </a:p>
        </p:txBody>
      </p:sp>
      <p:sp>
        <p:nvSpPr>
          <p:cNvPr id="76831" name="AutoShape 31"/>
          <p:cNvSpPr>
            <a:spLocks noChangeArrowheads="1"/>
          </p:cNvSpPr>
          <p:nvPr/>
        </p:nvSpPr>
        <p:spPr bwMode="blackWhite">
          <a:xfrm>
            <a:off x="180975" y="2997200"/>
            <a:ext cx="4318000" cy="576263"/>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Environmental Protection</a:t>
            </a:r>
            <a:r>
              <a:rPr lang="ru-RU" sz="2000"/>
              <a:t> </a:t>
            </a:r>
            <a:endParaRPr lang="en-US" sz="2000"/>
          </a:p>
        </p:txBody>
      </p:sp>
      <p:sp>
        <p:nvSpPr>
          <p:cNvPr id="76832" name="AutoShape 32"/>
          <p:cNvSpPr>
            <a:spLocks noChangeArrowheads="1"/>
          </p:cNvSpPr>
          <p:nvPr/>
        </p:nvSpPr>
        <p:spPr bwMode="blackWhite">
          <a:xfrm>
            <a:off x="180975" y="3716338"/>
            <a:ext cx="4318000" cy="576262"/>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Organizing Environmental Monitoring</a:t>
            </a:r>
            <a:r>
              <a:rPr lang="ru-RU" sz="2000"/>
              <a:t> </a:t>
            </a:r>
            <a:endParaRPr lang="en-US" sz="2000"/>
          </a:p>
        </p:txBody>
      </p:sp>
      <p:sp>
        <p:nvSpPr>
          <p:cNvPr id="76833" name="AutoShape 33"/>
          <p:cNvSpPr>
            <a:spLocks noChangeArrowheads="1"/>
          </p:cNvSpPr>
          <p:nvPr/>
        </p:nvSpPr>
        <p:spPr bwMode="blackWhite">
          <a:xfrm>
            <a:off x="179388" y="4437063"/>
            <a:ext cx="4319587" cy="576262"/>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Border Environmental Control</a:t>
            </a:r>
            <a:r>
              <a:rPr lang="ru-RU" sz="2000"/>
              <a:t> </a:t>
            </a:r>
            <a:endParaRPr lang="en-US" sz="2000"/>
          </a:p>
        </p:txBody>
      </p:sp>
      <p:sp>
        <p:nvSpPr>
          <p:cNvPr id="76834" name="AutoShape 34"/>
          <p:cNvSpPr>
            <a:spLocks noChangeArrowheads="1"/>
          </p:cNvSpPr>
          <p:nvPr/>
        </p:nvSpPr>
        <p:spPr bwMode="blackWhite">
          <a:xfrm>
            <a:off x="179388" y="5157788"/>
            <a:ext cx="4319587" cy="576262"/>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Radioecology</a:t>
            </a:r>
            <a:r>
              <a:rPr lang="ru-RU" sz="2000"/>
              <a:t> </a:t>
            </a:r>
            <a:endParaRPr lang="en-US" sz="2000"/>
          </a:p>
        </p:txBody>
      </p:sp>
      <p:sp>
        <p:nvSpPr>
          <p:cNvPr id="76837" name="AutoShape 37"/>
          <p:cNvSpPr>
            <a:spLocks noChangeArrowheads="1"/>
          </p:cNvSpPr>
          <p:nvPr/>
        </p:nvSpPr>
        <p:spPr bwMode="blackWhite">
          <a:xfrm>
            <a:off x="4718050" y="2997200"/>
            <a:ext cx="4318000" cy="576263"/>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Environmental Law</a:t>
            </a:r>
            <a:r>
              <a:rPr lang="ru-RU" sz="2000"/>
              <a:t> </a:t>
            </a:r>
            <a:endParaRPr lang="en-US" sz="2000"/>
          </a:p>
        </p:txBody>
      </p:sp>
      <p:sp>
        <p:nvSpPr>
          <p:cNvPr id="76838" name="AutoShape 38"/>
          <p:cNvSpPr>
            <a:spLocks noChangeArrowheads="1"/>
          </p:cNvSpPr>
          <p:nvPr/>
        </p:nvSpPr>
        <p:spPr bwMode="blackWhite">
          <a:xfrm>
            <a:off x="179388" y="5832475"/>
            <a:ext cx="4321175" cy="1025525"/>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Environmental Aspects of </a:t>
            </a:r>
          </a:p>
          <a:p>
            <a:pPr algn="ctr" eaLnBrk="0" hangingPunct="0">
              <a:defRPr/>
            </a:pPr>
            <a:r>
              <a:rPr lang="en-GB" sz="2000"/>
              <a:t>Recreational and Health</a:t>
            </a:r>
          </a:p>
          <a:p>
            <a:pPr algn="ctr" eaLnBrk="0" hangingPunct="0">
              <a:defRPr/>
            </a:pPr>
            <a:r>
              <a:rPr lang="en-GB" sz="2000"/>
              <a:t> Resort Economy</a:t>
            </a:r>
            <a:r>
              <a:rPr lang="ru-RU"/>
              <a:t> </a:t>
            </a:r>
            <a:endParaRPr lang="en-US"/>
          </a:p>
        </p:txBody>
      </p:sp>
      <p:sp>
        <p:nvSpPr>
          <p:cNvPr id="76839" name="AutoShape 39"/>
          <p:cNvSpPr>
            <a:spLocks noChangeArrowheads="1"/>
          </p:cNvSpPr>
          <p:nvPr/>
        </p:nvSpPr>
        <p:spPr bwMode="blackWhite">
          <a:xfrm>
            <a:off x="4716463" y="4437063"/>
            <a:ext cx="4319587" cy="576262"/>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Environmental Aspects</a:t>
            </a:r>
          </a:p>
          <a:p>
            <a:pPr algn="ctr" eaLnBrk="0" hangingPunct="0">
              <a:defRPr/>
            </a:pPr>
            <a:r>
              <a:rPr lang="en-GB" sz="2000"/>
              <a:t> of Fish Industry</a:t>
            </a:r>
            <a:r>
              <a:rPr lang="ru-RU" sz="2000"/>
              <a:t> </a:t>
            </a:r>
            <a:endParaRPr lang="en-US" sz="2000"/>
          </a:p>
        </p:txBody>
      </p:sp>
      <p:sp>
        <p:nvSpPr>
          <p:cNvPr id="76840" name="AutoShape 40"/>
          <p:cNvSpPr>
            <a:spLocks noChangeArrowheads="1"/>
          </p:cNvSpPr>
          <p:nvPr/>
        </p:nvSpPr>
        <p:spPr bwMode="blackWhite">
          <a:xfrm>
            <a:off x="4716463" y="5157788"/>
            <a:ext cx="4319587" cy="576262"/>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Environmental Aspects</a:t>
            </a:r>
          </a:p>
          <a:p>
            <a:pPr algn="ctr" eaLnBrk="0" hangingPunct="0">
              <a:defRPr/>
            </a:pPr>
            <a:r>
              <a:rPr lang="en-GB" sz="2000"/>
              <a:t> of Agriculture Production</a:t>
            </a:r>
            <a:r>
              <a:rPr lang="ru-RU"/>
              <a:t> </a:t>
            </a:r>
            <a:endParaRPr lang="en-US"/>
          </a:p>
        </p:txBody>
      </p:sp>
      <p:sp>
        <p:nvSpPr>
          <p:cNvPr id="76841" name="AutoShape 41"/>
          <p:cNvSpPr>
            <a:spLocks noChangeArrowheads="1"/>
          </p:cNvSpPr>
          <p:nvPr/>
        </p:nvSpPr>
        <p:spPr bwMode="blackWhite">
          <a:xfrm>
            <a:off x="4716463" y="5875338"/>
            <a:ext cx="4319587" cy="938212"/>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Environmental Protection on Nuclear </a:t>
            </a:r>
          </a:p>
          <a:p>
            <a:pPr algn="ctr" eaLnBrk="0" hangingPunct="0">
              <a:defRPr/>
            </a:pPr>
            <a:r>
              <a:rPr lang="en-GB" sz="2000"/>
              <a:t>Power Units and Ionizing</a:t>
            </a:r>
          </a:p>
          <a:p>
            <a:pPr algn="ctr" eaLnBrk="0" hangingPunct="0">
              <a:defRPr/>
            </a:pPr>
            <a:r>
              <a:rPr lang="en-GB" sz="2000"/>
              <a:t> Radiation Sources</a:t>
            </a:r>
            <a:r>
              <a:rPr lang="ru-RU"/>
              <a:t> </a:t>
            </a:r>
            <a:endParaRPr lang="en-US"/>
          </a:p>
        </p:txBody>
      </p:sp>
      <p:sp>
        <p:nvSpPr>
          <p:cNvPr id="76842" name="AutoShape 42"/>
          <p:cNvSpPr>
            <a:spLocks noChangeArrowheads="1"/>
          </p:cNvSpPr>
          <p:nvPr/>
        </p:nvSpPr>
        <p:spPr bwMode="blackWhite">
          <a:xfrm>
            <a:off x="4716463" y="3716338"/>
            <a:ext cx="4319587" cy="576262"/>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defRPr/>
            </a:pPr>
            <a:r>
              <a:rPr lang="en-GB" sz="2000"/>
              <a:t>Hydroecology</a:t>
            </a:r>
            <a:r>
              <a:rPr lang="ru-RU"/>
              <a:t> </a:t>
            </a:r>
            <a:endParaRPr lang="en-US"/>
          </a:p>
        </p:txBody>
      </p:sp>
      <p:sp>
        <p:nvSpPr>
          <p:cNvPr id="76846" name="Rectangle 46"/>
          <p:cNvSpPr>
            <a:spLocks noGrp="1" noChangeArrowheads="1"/>
          </p:cNvSpPr>
          <p:nvPr>
            <p:ph type="title"/>
          </p:nvPr>
        </p:nvSpPr>
        <p:spPr/>
        <p:txBody>
          <a:bodyPr/>
          <a:lstStyle/>
          <a:p>
            <a:pPr eaLnBrk="1" hangingPunct="1"/>
            <a:r>
              <a:rPr lang="en-GB" sz="2800" smtClean="0"/>
              <a:t>Full-time, Extra-mural and Externship Formats</a:t>
            </a:r>
            <a:r>
              <a:rPr lang="ru-RU" smtClean="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6846"/>
                                        </p:tgtEl>
                                        <p:attrNameLst>
                                          <p:attrName>style.visibility</p:attrName>
                                        </p:attrNameLst>
                                      </p:cBhvr>
                                      <p:to>
                                        <p:strVal val="visible"/>
                                      </p:to>
                                    </p:set>
                                    <p:anim calcmode="discrete" valueType="clr">
                                      <p:cBhvr override="childStyle">
                                        <p:cTn id="7" dur="50"/>
                                        <p:tgtEl>
                                          <p:spTgt spid="76846"/>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76846"/>
                                        </p:tgtEl>
                                        <p:attrNameLst>
                                          <p:attrName>fillcolor</p:attrName>
                                        </p:attrNameLst>
                                      </p:cBhvr>
                                      <p:tavLst>
                                        <p:tav tm="0">
                                          <p:val>
                                            <p:clrVal>
                                              <a:schemeClr val="accent2"/>
                                            </p:clrVal>
                                          </p:val>
                                        </p:tav>
                                        <p:tav tm="50000">
                                          <p:val>
                                            <p:clrVal>
                                              <a:schemeClr val="hlink"/>
                                            </p:clrVal>
                                          </p:val>
                                        </p:tav>
                                      </p:tavLst>
                                    </p:anim>
                                    <p:set>
                                      <p:cBhvr>
                                        <p:cTn id="9" dur="50"/>
                                        <p:tgtEl>
                                          <p:spTgt spid="76846"/>
                                        </p:tgtEl>
                                        <p:attrNameLst>
                                          <p:attrName>fill.type</p:attrName>
                                        </p:attrNameLst>
                                      </p:cBhvr>
                                      <p:to>
                                        <p:strVal val="solid"/>
                                      </p:to>
                                    </p:set>
                                  </p:childTnLst>
                                </p:cTn>
                              </p:par>
                            </p:childTnLst>
                          </p:cTn>
                        </p:par>
                        <p:par>
                          <p:cTn id="10" fill="hold" nodeType="afterGroup">
                            <p:stCondLst>
                              <p:cond delay="1050"/>
                            </p:stCondLst>
                            <p:childTnLst>
                              <p:par>
                                <p:cTn id="11" presetID="10" presetClass="entr" presetSubtype="0" fill="hold" grpId="0" nodeType="afterEffect">
                                  <p:stCondLst>
                                    <p:cond delay="0"/>
                                  </p:stCondLst>
                                  <p:childTnLst>
                                    <p:set>
                                      <p:cBhvr>
                                        <p:cTn id="12" dur="1" fill="hold">
                                          <p:stCondLst>
                                            <p:cond delay="0"/>
                                          </p:stCondLst>
                                        </p:cTn>
                                        <p:tgtEl>
                                          <p:spTgt spid="76804"/>
                                        </p:tgtEl>
                                        <p:attrNameLst>
                                          <p:attrName>style.visibility</p:attrName>
                                        </p:attrNameLst>
                                      </p:cBhvr>
                                      <p:to>
                                        <p:strVal val="visible"/>
                                      </p:to>
                                    </p:set>
                                    <p:animEffect transition="in" filter="fade">
                                      <p:cBhvr>
                                        <p:cTn id="13" dur="2000"/>
                                        <p:tgtEl>
                                          <p:spTgt spid="76804"/>
                                        </p:tgtEl>
                                      </p:cBhvr>
                                    </p:animEffect>
                                  </p:childTnLst>
                                </p:cTn>
                              </p:par>
                            </p:childTnLst>
                          </p:cTn>
                        </p:par>
                        <p:par>
                          <p:cTn id="14" fill="hold" nodeType="afterGroup">
                            <p:stCondLst>
                              <p:cond delay="3050"/>
                            </p:stCondLst>
                            <p:childTnLst>
                              <p:par>
                                <p:cTn id="15" presetID="47" presetClass="entr" presetSubtype="0" fill="hold" grpId="0" nodeType="afterEffect">
                                  <p:stCondLst>
                                    <p:cond delay="0"/>
                                  </p:stCondLst>
                                  <p:childTnLst>
                                    <p:set>
                                      <p:cBhvr>
                                        <p:cTn id="16" dur="1" fill="hold">
                                          <p:stCondLst>
                                            <p:cond delay="0"/>
                                          </p:stCondLst>
                                        </p:cTn>
                                        <p:tgtEl>
                                          <p:spTgt spid="76803"/>
                                        </p:tgtEl>
                                        <p:attrNameLst>
                                          <p:attrName>style.visibility</p:attrName>
                                        </p:attrNameLst>
                                      </p:cBhvr>
                                      <p:to>
                                        <p:strVal val="visible"/>
                                      </p:to>
                                    </p:set>
                                    <p:animEffect transition="in" filter="fade">
                                      <p:cBhvr>
                                        <p:cTn id="17" dur="1000"/>
                                        <p:tgtEl>
                                          <p:spTgt spid="76803"/>
                                        </p:tgtEl>
                                      </p:cBhvr>
                                    </p:animEffect>
                                    <p:anim calcmode="lin" valueType="num">
                                      <p:cBhvr>
                                        <p:cTn id="18" dur="1000" fill="hold"/>
                                        <p:tgtEl>
                                          <p:spTgt spid="76803"/>
                                        </p:tgtEl>
                                        <p:attrNameLst>
                                          <p:attrName>ppt_x</p:attrName>
                                        </p:attrNameLst>
                                      </p:cBhvr>
                                      <p:tavLst>
                                        <p:tav tm="0">
                                          <p:val>
                                            <p:strVal val="#ppt_x"/>
                                          </p:val>
                                        </p:tav>
                                        <p:tav tm="100000">
                                          <p:val>
                                            <p:strVal val="#ppt_x"/>
                                          </p:val>
                                        </p:tav>
                                      </p:tavLst>
                                    </p:anim>
                                    <p:anim calcmode="lin" valueType="num">
                                      <p:cBhvr>
                                        <p:cTn id="19" dur="1000" fill="hold"/>
                                        <p:tgtEl>
                                          <p:spTgt spid="7680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5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76805"/>
                                        </p:tgtEl>
                                        <p:attrNameLst>
                                          <p:attrName>style.visibility</p:attrName>
                                        </p:attrNameLst>
                                      </p:cBhvr>
                                      <p:to>
                                        <p:strVal val="visible"/>
                                      </p:to>
                                    </p:set>
                                    <p:anim calcmode="discrete" valueType="clr">
                                      <p:cBhvr override="childStyle">
                                        <p:cTn id="23" dur="80"/>
                                        <p:tgtEl>
                                          <p:spTgt spid="7680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6805"/>
                                        </p:tgtEl>
                                        <p:attrNameLst>
                                          <p:attrName>fillcolor</p:attrName>
                                        </p:attrNameLst>
                                      </p:cBhvr>
                                      <p:tavLst>
                                        <p:tav tm="0">
                                          <p:val>
                                            <p:clrVal>
                                              <a:schemeClr val="accent2"/>
                                            </p:clrVal>
                                          </p:val>
                                        </p:tav>
                                        <p:tav tm="50000">
                                          <p:val>
                                            <p:clrVal>
                                              <a:schemeClr val="hlink"/>
                                            </p:clrVal>
                                          </p:val>
                                        </p:tav>
                                      </p:tavLst>
                                    </p:anim>
                                    <p:set>
                                      <p:cBhvr>
                                        <p:cTn id="25" dur="80"/>
                                        <p:tgtEl>
                                          <p:spTgt spid="76805"/>
                                        </p:tgtEl>
                                        <p:attrNameLst>
                                          <p:attrName>fill.type</p:attrName>
                                        </p:attrNameLst>
                                      </p:cBhvr>
                                      <p:to>
                                        <p:strVal val="solid"/>
                                      </p:to>
                                    </p:set>
                                  </p:childTnLst>
                                </p:cTn>
                              </p:par>
                            </p:childTnLst>
                          </p:cTn>
                        </p:par>
                        <p:par>
                          <p:cTn id="26" fill="hold" nodeType="afterGroup">
                            <p:stCondLst>
                              <p:cond delay="4570"/>
                            </p:stCondLst>
                            <p:childTnLst>
                              <p:par>
                                <p:cTn id="27" presetID="2" presetClass="entr" presetSubtype="8" fill="hold" grpId="0" nodeType="afterEffect">
                                  <p:stCondLst>
                                    <p:cond delay="0"/>
                                  </p:stCondLst>
                                  <p:childTnLst>
                                    <p:set>
                                      <p:cBhvr>
                                        <p:cTn id="28" dur="1" fill="hold">
                                          <p:stCondLst>
                                            <p:cond delay="0"/>
                                          </p:stCondLst>
                                        </p:cTn>
                                        <p:tgtEl>
                                          <p:spTgt spid="76831"/>
                                        </p:tgtEl>
                                        <p:attrNameLst>
                                          <p:attrName>style.visibility</p:attrName>
                                        </p:attrNameLst>
                                      </p:cBhvr>
                                      <p:to>
                                        <p:strVal val="visible"/>
                                      </p:to>
                                    </p:set>
                                    <p:anim calcmode="lin" valueType="num">
                                      <p:cBhvr additive="base">
                                        <p:cTn id="29" dur="500" fill="hold"/>
                                        <p:tgtEl>
                                          <p:spTgt spid="76831"/>
                                        </p:tgtEl>
                                        <p:attrNameLst>
                                          <p:attrName>ppt_x</p:attrName>
                                        </p:attrNameLst>
                                      </p:cBhvr>
                                      <p:tavLst>
                                        <p:tav tm="0">
                                          <p:val>
                                            <p:strVal val="0-#ppt_w/2"/>
                                          </p:val>
                                        </p:tav>
                                        <p:tav tm="100000">
                                          <p:val>
                                            <p:strVal val="#ppt_x"/>
                                          </p:val>
                                        </p:tav>
                                      </p:tavLst>
                                    </p:anim>
                                    <p:anim calcmode="lin" valueType="num">
                                      <p:cBhvr additive="base">
                                        <p:cTn id="30" dur="500" fill="hold"/>
                                        <p:tgtEl>
                                          <p:spTgt spid="76831"/>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70"/>
                            </p:stCondLst>
                            <p:childTnLst>
                              <p:par>
                                <p:cTn id="32" presetID="2" presetClass="entr" presetSubtype="2" fill="hold" grpId="0" nodeType="afterEffect">
                                  <p:stCondLst>
                                    <p:cond delay="0"/>
                                  </p:stCondLst>
                                  <p:childTnLst>
                                    <p:set>
                                      <p:cBhvr>
                                        <p:cTn id="33" dur="1" fill="hold">
                                          <p:stCondLst>
                                            <p:cond delay="0"/>
                                          </p:stCondLst>
                                        </p:cTn>
                                        <p:tgtEl>
                                          <p:spTgt spid="76837"/>
                                        </p:tgtEl>
                                        <p:attrNameLst>
                                          <p:attrName>style.visibility</p:attrName>
                                        </p:attrNameLst>
                                      </p:cBhvr>
                                      <p:to>
                                        <p:strVal val="visible"/>
                                      </p:to>
                                    </p:set>
                                    <p:anim calcmode="lin" valueType="num">
                                      <p:cBhvr additive="base">
                                        <p:cTn id="34" dur="500" fill="hold"/>
                                        <p:tgtEl>
                                          <p:spTgt spid="76837"/>
                                        </p:tgtEl>
                                        <p:attrNameLst>
                                          <p:attrName>ppt_x</p:attrName>
                                        </p:attrNameLst>
                                      </p:cBhvr>
                                      <p:tavLst>
                                        <p:tav tm="0">
                                          <p:val>
                                            <p:strVal val="1+#ppt_w/2"/>
                                          </p:val>
                                        </p:tav>
                                        <p:tav tm="100000">
                                          <p:val>
                                            <p:strVal val="#ppt_x"/>
                                          </p:val>
                                        </p:tav>
                                      </p:tavLst>
                                    </p:anim>
                                    <p:anim calcmode="lin" valueType="num">
                                      <p:cBhvr additive="base">
                                        <p:cTn id="35" dur="500" fill="hold"/>
                                        <p:tgtEl>
                                          <p:spTgt spid="76837"/>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570"/>
                            </p:stCondLst>
                            <p:childTnLst>
                              <p:par>
                                <p:cTn id="37" presetID="2" presetClass="entr" presetSubtype="8" fill="hold" grpId="0" nodeType="afterEffect">
                                  <p:stCondLst>
                                    <p:cond delay="0"/>
                                  </p:stCondLst>
                                  <p:childTnLst>
                                    <p:set>
                                      <p:cBhvr>
                                        <p:cTn id="38" dur="1" fill="hold">
                                          <p:stCondLst>
                                            <p:cond delay="0"/>
                                          </p:stCondLst>
                                        </p:cTn>
                                        <p:tgtEl>
                                          <p:spTgt spid="76832"/>
                                        </p:tgtEl>
                                        <p:attrNameLst>
                                          <p:attrName>style.visibility</p:attrName>
                                        </p:attrNameLst>
                                      </p:cBhvr>
                                      <p:to>
                                        <p:strVal val="visible"/>
                                      </p:to>
                                    </p:set>
                                    <p:anim calcmode="lin" valueType="num">
                                      <p:cBhvr additive="base">
                                        <p:cTn id="39" dur="500" fill="hold"/>
                                        <p:tgtEl>
                                          <p:spTgt spid="76832"/>
                                        </p:tgtEl>
                                        <p:attrNameLst>
                                          <p:attrName>ppt_x</p:attrName>
                                        </p:attrNameLst>
                                      </p:cBhvr>
                                      <p:tavLst>
                                        <p:tav tm="0">
                                          <p:val>
                                            <p:strVal val="0-#ppt_w/2"/>
                                          </p:val>
                                        </p:tav>
                                        <p:tav tm="100000">
                                          <p:val>
                                            <p:strVal val="#ppt_x"/>
                                          </p:val>
                                        </p:tav>
                                      </p:tavLst>
                                    </p:anim>
                                    <p:anim calcmode="lin" valueType="num">
                                      <p:cBhvr additive="base">
                                        <p:cTn id="40" dur="500" fill="hold"/>
                                        <p:tgtEl>
                                          <p:spTgt spid="7683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6070"/>
                            </p:stCondLst>
                            <p:childTnLst>
                              <p:par>
                                <p:cTn id="42" presetID="2" presetClass="entr" presetSubtype="2" fill="hold" grpId="0" nodeType="afterEffect">
                                  <p:stCondLst>
                                    <p:cond delay="0"/>
                                  </p:stCondLst>
                                  <p:childTnLst>
                                    <p:set>
                                      <p:cBhvr>
                                        <p:cTn id="43" dur="1" fill="hold">
                                          <p:stCondLst>
                                            <p:cond delay="0"/>
                                          </p:stCondLst>
                                        </p:cTn>
                                        <p:tgtEl>
                                          <p:spTgt spid="76842"/>
                                        </p:tgtEl>
                                        <p:attrNameLst>
                                          <p:attrName>style.visibility</p:attrName>
                                        </p:attrNameLst>
                                      </p:cBhvr>
                                      <p:to>
                                        <p:strVal val="visible"/>
                                      </p:to>
                                    </p:set>
                                    <p:anim calcmode="lin" valueType="num">
                                      <p:cBhvr additive="base">
                                        <p:cTn id="44" dur="500" fill="hold"/>
                                        <p:tgtEl>
                                          <p:spTgt spid="76842"/>
                                        </p:tgtEl>
                                        <p:attrNameLst>
                                          <p:attrName>ppt_x</p:attrName>
                                        </p:attrNameLst>
                                      </p:cBhvr>
                                      <p:tavLst>
                                        <p:tav tm="0">
                                          <p:val>
                                            <p:strVal val="1+#ppt_w/2"/>
                                          </p:val>
                                        </p:tav>
                                        <p:tav tm="100000">
                                          <p:val>
                                            <p:strVal val="#ppt_x"/>
                                          </p:val>
                                        </p:tav>
                                      </p:tavLst>
                                    </p:anim>
                                    <p:anim calcmode="lin" valueType="num">
                                      <p:cBhvr additive="base">
                                        <p:cTn id="45" dur="500" fill="hold"/>
                                        <p:tgtEl>
                                          <p:spTgt spid="7684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6570"/>
                            </p:stCondLst>
                            <p:childTnLst>
                              <p:par>
                                <p:cTn id="47" presetID="2" presetClass="entr" presetSubtype="8" fill="hold" grpId="0" nodeType="afterEffect">
                                  <p:stCondLst>
                                    <p:cond delay="0"/>
                                  </p:stCondLst>
                                  <p:childTnLst>
                                    <p:set>
                                      <p:cBhvr>
                                        <p:cTn id="48" dur="1" fill="hold">
                                          <p:stCondLst>
                                            <p:cond delay="0"/>
                                          </p:stCondLst>
                                        </p:cTn>
                                        <p:tgtEl>
                                          <p:spTgt spid="76833"/>
                                        </p:tgtEl>
                                        <p:attrNameLst>
                                          <p:attrName>style.visibility</p:attrName>
                                        </p:attrNameLst>
                                      </p:cBhvr>
                                      <p:to>
                                        <p:strVal val="visible"/>
                                      </p:to>
                                    </p:set>
                                    <p:anim calcmode="lin" valueType="num">
                                      <p:cBhvr additive="base">
                                        <p:cTn id="49" dur="500" fill="hold"/>
                                        <p:tgtEl>
                                          <p:spTgt spid="76833"/>
                                        </p:tgtEl>
                                        <p:attrNameLst>
                                          <p:attrName>ppt_x</p:attrName>
                                        </p:attrNameLst>
                                      </p:cBhvr>
                                      <p:tavLst>
                                        <p:tav tm="0">
                                          <p:val>
                                            <p:strVal val="0-#ppt_w/2"/>
                                          </p:val>
                                        </p:tav>
                                        <p:tav tm="100000">
                                          <p:val>
                                            <p:strVal val="#ppt_x"/>
                                          </p:val>
                                        </p:tav>
                                      </p:tavLst>
                                    </p:anim>
                                    <p:anim calcmode="lin" valueType="num">
                                      <p:cBhvr additive="base">
                                        <p:cTn id="50" dur="500" fill="hold"/>
                                        <p:tgtEl>
                                          <p:spTgt spid="76833"/>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7070"/>
                            </p:stCondLst>
                            <p:childTnLst>
                              <p:par>
                                <p:cTn id="52" presetID="2" presetClass="entr" presetSubtype="2" fill="hold" grpId="0" nodeType="afterEffect">
                                  <p:stCondLst>
                                    <p:cond delay="0"/>
                                  </p:stCondLst>
                                  <p:childTnLst>
                                    <p:set>
                                      <p:cBhvr>
                                        <p:cTn id="53" dur="1" fill="hold">
                                          <p:stCondLst>
                                            <p:cond delay="0"/>
                                          </p:stCondLst>
                                        </p:cTn>
                                        <p:tgtEl>
                                          <p:spTgt spid="76839"/>
                                        </p:tgtEl>
                                        <p:attrNameLst>
                                          <p:attrName>style.visibility</p:attrName>
                                        </p:attrNameLst>
                                      </p:cBhvr>
                                      <p:to>
                                        <p:strVal val="visible"/>
                                      </p:to>
                                    </p:set>
                                    <p:anim calcmode="lin" valueType="num">
                                      <p:cBhvr additive="base">
                                        <p:cTn id="54" dur="500" fill="hold"/>
                                        <p:tgtEl>
                                          <p:spTgt spid="76839"/>
                                        </p:tgtEl>
                                        <p:attrNameLst>
                                          <p:attrName>ppt_x</p:attrName>
                                        </p:attrNameLst>
                                      </p:cBhvr>
                                      <p:tavLst>
                                        <p:tav tm="0">
                                          <p:val>
                                            <p:strVal val="1+#ppt_w/2"/>
                                          </p:val>
                                        </p:tav>
                                        <p:tav tm="100000">
                                          <p:val>
                                            <p:strVal val="#ppt_x"/>
                                          </p:val>
                                        </p:tav>
                                      </p:tavLst>
                                    </p:anim>
                                    <p:anim calcmode="lin" valueType="num">
                                      <p:cBhvr additive="base">
                                        <p:cTn id="55" dur="500" fill="hold"/>
                                        <p:tgtEl>
                                          <p:spTgt spid="76839"/>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7570"/>
                            </p:stCondLst>
                            <p:childTnLst>
                              <p:par>
                                <p:cTn id="57" presetID="2" presetClass="entr" presetSubtype="8" fill="hold" grpId="0" nodeType="afterEffect">
                                  <p:stCondLst>
                                    <p:cond delay="0"/>
                                  </p:stCondLst>
                                  <p:childTnLst>
                                    <p:set>
                                      <p:cBhvr>
                                        <p:cTn id="58" dur="1" fill="hold">
                                          <p:stCondLst>
                                            <p:cond delay="0"/>
                                          </p:stCondLst>
                                        </p:cTn>
                                        <p:tgtEl>
                                          <p:spTgt spid="76834"/>
                                        </p:tgtEl>
                                        <p:attrNameLst>
                                          <p:attrName>style.visibility</p:attrName>
                                        </p:attrNameLst>
                                      </p:cBhvr>
                                      <p:to>
                                        <p:strVal val="visible"/>
                                      </p:to>
                                    </p:set>
                                    <p:anim calcmode="lin" valueType="num">
                                      <p:cBhvr additive="base">
                                        <p:cTn id="59" dur="500" fill="hold"/>
                                        <p:tgtEl>
                                          <p:spTgt spid="76834"/>
                                        </p:tgtEl>
                                        <p:attrNameLst>
                                          <p:attrName>ppt_x</p:attrName>
                                        </p:attrNameLst>
                                      </p:cBhvr>
                                      <p:tavLst>
                                        <p:tav tm="0">
                                          <p:val>
                                            <p:strVal val="0-#ppt_w/2"/>
                                          </p:val>
                                        </p:tav>
                                        <p:tav tm="100000">
                                          <p:val>
                                            <p:strVal val="#ppt_x"/>
                                          </p:val>
                                        </p:tav>
                                      </p:tavLst>
                                    </p:anim>
                                    <p:anim calcmode="lin" valueType="num">
                                      <p:cBhvr additive="base">
                                        <p:cTn id="60" dur="500" fill="hold"/>
                                        <p:tgtEl>
                                          <p:spTgt spid="76834"/>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8070"/>
                            </p:stCondLst>
                            <p:childTnLst>
                              <p:par>
                                <p:cTn id="62" presetID="2" presetClass="entr" presetSubtype="2" fill="hold" grpId="0" nodeType="afterEffect">
                                  <p:stCondLst>
                                    <p:cond delay="0"/>
                                  </p:stCondLst>
                                  <p:childTnLst>
                                    <p:set>
                                      <p:cBhvr>
                                        <p:cTn id="63" dur="1" fill="hold">
                                          <p:stCondLst>
                                            <p:cond delay="0"/>
                                          </p:stCondLst>
                                        </p:cTn>
                                        <p:tgtEl>
                                          <p:spTgt spid="76840"/>
                                        </p:tgtEl>
                                        <p:attrNameLst>
                                          <p:attrName>style.visibility</p:attrName>
                                        </p:attrNameLst>
                                      </p:cBhvr>
                                      <p:to>
                                        <p:strVal val="visible"/>
                                      </p:to>
                                    </p:set>
                                    <p:anim calcmode="lin" valueType="num">
                                      <p:cBhvr additive="base">
                                        <p:cTn id="64" dur="500" fill="hold"/>
                                        <p:tgtEl>
                                          <p:spTgt spid="76840"/>
                                        </p:tgtEl>
                                        <p:attrNameLst>
                                          <p:attrName>ppt_x</p:attrName>
                                        </p:attrNameLst>
                                      </p:cBhvr>
                                      <p:tavLst>
                                        <p:tav tm="0">
                                          <p:val>
                                            <p:strVal val="1+#ppt_w/2"/>
                                          </p:val>
                                        </p:tav>
                                        <p:tav tm="100000">
                                          <p:val>
                                            <p:strVal val="#ppt_x"/>
                                          </p:val>
                                        </p:tav>
                                      </p:tavLst>
                                    </p:anim>
                                    <p:anim calcmode="lin" valueType="num">
                                      <p:cBhvr additive="base">
                                        <p:cTn id="65" dur="500" fill="hold"/>
                                        <p:tgtEl>
                                          <p:spTgt spid="76840"/>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8570"/>
                            </p:stCondLst>
                            <p:childTnLst>
                              <p:par>
                                <p:cTn id="67" presetID="2" presetClass="entr" presetSubtype="8" fill="hold" grpId="0" nodeType="afterEffect">
                                  <p:stCondLst>
                                    <p:cond delay="0"/>
                                  </p:stCondLst>
                                  <p:childTnLst>
                                    <p:set>
                                      <p:cBhvr>
                                        <p:cTn id="68" dur="1" fill="hold">
                                          <p:stCondLst>
                                            <p:cond delay="0"/>
                                          </p:stCondLst>
                                        </p:cTn>
                                        <p:tgtEl>
                                          <p:spTgt spid="76838"/>
                                        </p:tgtEl>
                                        <p:attrNameLst>
                                          <p:attrName>style.visibility</p:attrName>
                                        </p:attrNameLst>
                                      </p:cBhvr>
                                      <p:to>
                                        <p:strVal val="visible"/>
                                      </p:to>
                                    </p:set>
                                    <p:anim calcmode="lin" valueType="num">
                                      <p:cBhvr additive="base">
                                        <p:cTn id="69" dur="500" fill="hold"/>
                                        <p:tgtEl>
                                          <p:spTgt spid="76838"/>
                                        </p:tgtEl>
                                        <p:attrNameLst>
                                          <p:attrName>ppt_x</p:attrName>
                                        </p:attrNameLst>
                                      </p:cBhvr>
                                      <p:tavLst>
                                        <p:tav tm="0">
                                          <p:val>
                                            <p:strVal val="0-#ppt_w/2"/>
                                          </p:val>
                                        </p:tav>
                                        <p:tav tm="100000">
                                          <p:val>
                                            <p:strVal val="#ppt_x"/>
                                          </p:val>
                                        </p:tav>
                                      </p:tavLst>
                                    </p:anim>
                                    <p:anim calcmode="lin" valueType="num">
                                      <p:cBhvr additive="base">
                                        <p:cTn id="70" dur="500" fill="hold"/>
                                        <p:tgtEl>
                                          <p:spTgt spid="76838"/>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9070"/>
                            </p:stCondLst>
                            <p:childTnLst>
                              <p:par>
                                <p:cTn id="72" presetID="2" presetClass="entr" presetSubtype="2" fill="hold" grpId="0" nodeType="afterEffect">
                                  <p:stCondLst>
                                    <p:cond delay="0"/>
                                  </p:stCondLst>
                                  <p:childTnLst>
                                    <p:set>
                                      <p:cBhvr>
                                        <p:cTn id="73" dur="1" fill="hold">
                                          <p:stCondLst>
                                            <p:cond delay="0"/>
                                          </p:stCondLst>
                                        </p:cTn>
                                        <p:tgtEl>
                                          <p:spTgt spid="76841"/>
                                        </p:tgtEl>
                                        <p:attrNameLst>
                                          <p:attrName>style.visibility</p:attrName>
                                        </p:attrNameLst>
                                      </p:cBhvr>
                                      <p:to>
                                        <p:strVal val="visible"/>
                                      </p:to>
                                    </p:set>
                                    <p:anim calcmode="lin" valueType="num">
                                      <p:cBhvr additive="base">
                                        <p:cTn id="74" dur="500" fill="hold"/>
                                        <p:tgtEl>
                                          <p:spTgt spid="76841"/>
                                        </p:tgtEl>
                                        <p:attrNameLst>
                                          <p:attrName>ppt_x</p:attrName>
                                        </p:attrNameLst>
                                      </p:cBhvr>
                                      <p:tavLst>
                                        <p:tav tm="0">
                                          <p:val>
                                            <p:strVal val="1+#ppt_w/2"/>
                                          </p:val>
                                        </p:tav>
                                        <p:tav tm="100000">
                                          <p:val>
                                            <p:strVal val="#ppt_x"/>
                                          </p:val>
                                        </p:tav>
                                      </p:tavLst>
                                    </p:anim>
                                    <p:anim calcmode="lin" valueType="num">
                                      <p:cBhvr additive="base">
                                        <p:cTn id="75" dur="500" fill="hold"/>
                                        <p:tgtEl>
                                          <p:spTgt spid="768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04" grpId="0" animBg="1"/>
      <p:bldP spid="76805" grpId="0"/>
      <p:bldP spid="76831" grpId="0" animBg="1"/>
      <p:bldP spid="76832" grpId="0" animBg="1"/>
      <p:bldP spid="76833" grpId="0" animBg="1"/>
      <p:bldP spid="76834" grpId="0" animBg="1"/>
      <p:bldP spid="76837" grpId="0" animBg="1"/>
      <p:bldP spid="76838" grpId="0" animBg="1"/>
      <p:bldP spid="76839" grpId="0" animBg="1"/>
      <p:bldP spid="76840" grpId="0" animBg="1"/>
      <p:bldP spid="76841" grpId="0" animBg="1"/>
      <p:bldP spid="76842" grpId="0" animBg="1"/>
      <p:bldP spid="76846" grpId="0"/>
    </p:bldLst>
  </p:timing>
</p:sld>
</file>

<file path=ppt/theme/theme1.xml><?xml version="1.0" encoding="utf-8"?>
<a:theme xmlns:a="http://schemas.openxmlformats.org/drawingml/2006/main" name="k9">
  <a:themeElements>
    <a:clrScheme name="k9 3">
      <a:dk1>
        <a:srgbClr val="969696"/>
      </a:dk1>
      <a:lt1>
        <a:srgbClr val="FFFFFF"/>
      </a:lt1>
      <a:dk2>
        <a:srgbClr val="003399"/>
      </a:dk2>
      <a:lt2>
        <a:srgbClr val="FCF8A2"/>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fontScheme name="k9">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9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k9 2">
        <a:dk1>
          <a:srgbClr val="969696"/>
        </a:dk1>
        <a:lt1>
          <a:srgbClr val="FFFFFF"/>
        </a:lt1>
        <a:dk2>
          <a:srgbClr val="551D2A"/>
        </a:dk2>
        <a:lt2>
          <a:srgbClr val="EEE5A2"/>
        </a:lt2>
        <a:accent1>
          <a:srgbClr val="557FE7"/>
        </a:accent1>
        <a:accent2>
          <a:srgbClr val="EB6363"/>
        </a:accent2>
        <a:accent3>
          <a:srgbClr val="B4ABAC"/>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k9 3">
        <a:dk1>
          <a:srgbClr val="969696"/>
        </a:dk1>
        <a:lt1>
          <a:srgbClr val="FFFFFF"/>
        </a:lt1>
        <a:dk2>
          <a:srgbClr val="003399"/>
        </a:dk2>
        <a:lt2>
          <a:srgbClr val="FCF8A2"/>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k9</Template>
  <TotalTime>1340</TotalTime>
  <Words>2102</Words>
  <Application>Microsoft Office PowerPoint</Application>
  <PresentationFormat>Экран (4:3)</PresentationFormat>
  <Paragraphs>280</Paragraphs>
  <Slides>31</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k9</vt:lpstr>
      <vt:lpstr>Odessa State Environmental University </vt:lpstr>
      <vt:lpstr>Odessa State Environmental University </vt:lpstr>
      <vt:lpstr>Kharkiv Engineering Hydrometeorological Institute </vt:lpstr>
      <vt:lpstr>Odessa State Environmental University </vt:lpstr>
      <vt:lpstr>Odessa State Environmental University</vt:lpstr>
      <vt:lpstr>Odessa State Environmental University </vt:lpstr>
      <vt:lpstr>Odessa State Environmental University </vt:lpstr>
      <vt:lpstr>Full-time, Extra-mural and Externship Formats </vt:lpstr>
      <vt:lpstr>Full-time, Extra-mural and Externship Formats </vt:lpstr>
      <vt:lpstr>Full-time, Extra-mural and Externship Formats </vt:lpstr>
      <vt:lpstr>Full-time, Extra-mural and Externship Formats </vt:lpstr>
      <vt:lpstr>Full-time, Extra-mural and Externship Formats </vt:lpstr>
      <vt:lpstr>Full-time, Extra-mural and Externship Formats </vt:lpstr>
      <vt:lpstr>Odessa State Environmental University</vt:lpstr>
      <vt:lpstr>Graduates of the University </vt:lpstr>
      <vt:lpstr>Research Objects</vt:lpstr>
      <vt:lpstr>50 years of training specialists for the WMO </vt:lpstr>
      <vt:lpstr>Odessa State Environmental University</vt:lpstr>
      <vt:lpstr>Презентация PowerPoint</vt:lpstr>
      <vt:lpstr>University Administration</vt:lpstr>
      <vt:lpstr>Teaching Staff</vt:lpstr>
      <vt:lpstr>Scientific-Research Staff</vt:lpstr>
      <vt:lpstr>Odessa State Environmental University</vt:lpstr>
      <vt:lpstr>OSENU Awards</vt:lpstr>
      <vt:lpstr>Scientific Schools</vt:lpstr>
      <vt:lpstr>Scientific Schools</vt:lpstr>
      <vt:lpstr>Scientific Schools</vt:lpstr>
      <vt:lpstr>Odessa State Environmental University </vt:lpstr>
      <vt:lpstr>Odessa State Environmental University </vt:lpstr>
      <vt:lpstr>INTERNATIONAL COLLABORATIVE ACTIVITIES IN THE FIELD OF RESEARCH</vt:lpstr>
      <vt:lpstr>Презентация PowerPoint</vt:lpstr>
    </vt:vector>
  </TitlesOfParts>
  <Company>Kontora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PowerPoint Template ]</dc:title>
  <dc:creator>Admin</dc:creator>
  <cp:lastModifiedBy>Катя</cp:lastModifiedBy>
  <cp:revision>63</cp:revision>
  <dcterms:created xsi:type="dcterms:W3CDTF">2007-10-31T20:22:26Z</dcterms:created>
  <dcterms:modified xsi:type="dcterms:W3CDTF">2013-06-10T21:42:43Z</dcterms:modified>
</cp:coreProperties>
</file>