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0" r:id="rId2"/>
    <p:sldId id="320" r:id="rId3"/>
    <p:sldId id="321" r:id="rId4"/>
    <p:sldId id="322" r:id="rId5"/>
    <p:sldId id="329" r:id="rId6"/>
    <p:sldId id="323" r:id="rId7"/>
    <p:sldId id="324" r:id="rId8"/>
    <p:sldId id="326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66E"/>
    <a:srgbClr val="1D7214"/>
    <a:srgbClr val="497DB9"/>
    <a:srgbClr val="377AB7"/>
    <a:srgbClr val="DDDDDD"/>
    <a:srgbClr val="B2B2B2"/>
    <a:srgbClr val="0F21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30" autoAdjust="0"/>
    <p:restoredTop sz="84471" autoAdjust="0"/>
  </p:normalViewPr>
  <p:slideViewPr>
    <p:cSldViewPr>
      <p:cViewPr>
        <p:scale>
          <a:sx n="66" d="100"/>
          <a:sy n="66" d="100"/>
        </p:scale>
        <p:origin x="-1494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B621AC7-1624-4AF4-A8E3-EE9132C6EEBB}" type="datetimeFigureOut">
              <a:rPr lang="ru-RU"/>
              <a:pPr>
                <a:defRPr/>
              </a:pPr>
              <a:t>03.05.2013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D22CADA-E7D5-40D2-BC3D-7C56FC758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19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DEVELOPMENT OF QUALIFICATION FRAMEWORK IN METEOROLOGY </a:t>
            </a:r>
          </a:p>
          <a:p>
            <a:r>
              <a:rPr lang="en-US" dirty="0" smtClean="0"/>
              <a:t>159352-TEMPUS-FI-TEMPUS-JPHES</a:t>
            </a:r>
          </a:p>
          <a:p>
            <a:r>
              <a:rPr lang="en-US" dirty="0" err="1" smtClean="0"/>
              <a:t>QualiMet</a:t>
            </a:r>
            <a:r>
              <a:rPr lang="en-US" dirty="0" smtClean="0"/>
              <a:t> project has the following specific objectives:</a:t>
            </a:r>
          </a:p>
          <a:p>
            <a:r>
              <a:rPr lang="en-US" dirty="0" smtClean="0"/>
              <a:t>1. To develop standards of knowledge, skills and competence for all qualifications up to Doctoral level needed in all possible occupations a meteorology learner can undertake</a:t>
            </a:r>
          </a:p>
          <a:p>
            <a:r>
              <a:rPr lang="en-US" dirty="0" smtClean="0"/>
              <a:t>2. To develop reciprocally recognized rubrics, criteria, methods and tools for assessing the compliance with the developed standards (quality assurance)</a:t>
            </a:r>
          </a:p>
          <a:p>
            <a:r>
              <a:rPr lang="en-US" dirty="0" smtClean="0"/>
              <a:t>3. To set a network of  Centers of Excellence as a primary designer of sample education programs and learning experiences, both in traditional and distant setting of delivery,  leading to achievement of the standards of knowledge, skills and competences </a:t>
            </a:r>
          </a:p>
          <a:p>
            <a:r>
              <a:rPr lang="en-US" dirty="0" smtClean="0"/>
              <a:t>4. To set a system of mutual international recognition and award of qualifications in meteorology based on the developed procedures</a:t>
            </a:r>
          </a:p>
          <a:p>
            <a:r>
              <a:rPr lang="en-US" dirty="0" smtClean="0"/>
              <a:t>Main applicants: University of Helsinki (Finland), University of Tartu (Estonia), University of Copenhagen (Denmark). Russian State </a:t>
            </a:r>
            <a:r>
              <a:rPr lang="en-US" dirty="0" err="1" smtClean="0"/>
              <a:t>Hydrometeorological</a:t>
            </a:r>
            <a:r>
              <a:rPr lang="en-US" dirty="0" smtClean="0"/>
              <a:t> University (RSHU), Academic Association of the Russian universities in the area of hydrometeorology (AAU), </a:t>
            </a:r>
            <a:r>
              <a:rPr lang="en-US" dirty="0" err="1" smtClean="0"/>
              <a:t>Roshydromet</a:t>
            </a:r>
            <a:r>
              <a:rPr lang="en-US" dirty="0" smtClean="0"/>
              <a:t> Advanced Training Institute (ATI), non-profit </a:t>
            </a:r>
            <a:r>
              <a:rPr lang="en-US" dirty="0" err="1" smtClean="0"/>
              <a:t>organisation</a:t>
            </a:r>
            <a:r>
              <a:rPr lang="en-US" dirty="0" smtClean="0"/>
              <a:t> "</a:t>
            </a:r>
            <a:r>
              <a:rPr lang="en-US" dirty="0" err="1" smtClean="0"/>
              <a:t>Meteoagency</a:t>
            </a:r>
            <a:r>
              <a:rPr lang="en-US" dirty="0" smtClean="0"/>
              <a:t> of </a:t>
            </a:r>
            <a:r>
              <a:rPr lang="en-US" dirty="0" err="1" smtClean="0"/>
              <a:t>Roshydromet</a:t>
            </a:r>
            <a:r>
              <a:rPr lang="en-US" dirty="0" smtClean="0"/>
              <a:t>" and  </a:t>
            </a:r>
            <a:r>
              <a:rPr lang="en-US" dirty="0" err="1" smtClean="0"/>
              <a:t>Tver</a:t>
            </a:r>
            <a:r>
              <a:rPr lang="en-US" dirty="0" smtClean="0"/>
              <a:t> State University</a:t>
            </a:r>
          </a:p>
          <a:p>
            <a:endParaRPr lang="ru-RU" dirty="0" smtClean="0"/>
          </a:p>
        </p:txBody>
      </p:sp>
      <p:sp>
        <p:nvSpPr>
          <p:cNvPr id="757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0181E6-0006-4F26-A0A0-F8BFAD10C4B3}" type="slidenum">
              <a:rPr lang="ru-RU" smtClean="0"/>
              <a:pPr eaLnBrk="1" hangingPunct="1"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EU Based Course in Foodstuff Expertise &amp; Quality Control</a:t>
            </a:r>
          </a:p>
          <a:p>
            <a:r>
              <a:rPr lang="en-US" dirty="0" smtClean="0"/>
              <a:t>159173-TEMPUS-1-2009-1-DE-TEMPUS-JPCR</a:t>
            </a:r>
          </a:p>
          <a:p>
            <a:r>
              <a:rPr lang="en-US" dirty="0" smtClean="0"/>
              <a:t>The Specific Project Objective is to create and implement the EU Based Master Course in Foodstuff Expertise &amp; Quality Control in four Ukrainian Universities, which will be based on the modern EU teaching standards.</a:t>
            </a:r>
          </a:p>
          <a:p>
            <a:r>
              <a:rPr lang="en-US" dirty="0" smtClean="0"/>
              <a:t>      Main applicants: University of Applied Sciences </a:t>
            </a:r>
            <a:r>
              <a:rPr lang="en-US" dirty="0" err="1" smtClean="0"/>
              <a:t>Weihenstephan</a:t>
            </a:r>
            <a:r>
              <a:rPr lang="en-US" dirty="0" smtClean="0"/>
              <a:t> (Germany), </a:t>
            </a:r>
          </a:p>
          <a:p>
            <a:r>
              <a:rPr lang="en-US" dirty="0" smtClean="0"/>
              <a:t>University of Parma (Italy), Agricultural University – Plovdiv (</a:t>
            </a:r>
            <a:r>
              <a:rPr lang="en-US" dirty="0" err="1" smtClean="0"/>
              <a:t>Bulgary</a:t>
            </a:r>
            <a:r>
              <a:rPr lang="en-US" dirty="0" smtClean="0"/>
              <a:t>), </a:t>
            </a:r>
          </a:p>
          <a:p>
            <a:r>
              <a:rPr lang="en-US" dirty="0" err="1" smtClean="0"/>
              <a:t>Kharkiv</a:t>
            </a:r>
            <a:r>
              <a:rPr lang="en-US" dirty="0" smtClean="0"/>
              <a:t> State </a:t>
            </a:r>
            <a:r>
              <a:rPr lang="en-US" dirty="0" err="1" smtClean="0"/>
              <a:t>Zooveterinary</a:t>
            </a:r>
            <a:r>
              <a:rPr lang="en-US" dirty="0" smtClean="0"/>
              <a:t> Academy (Ukraine), </a:t>
            </a:r>
            <a:r>
              <a:rPr lang="en-US" dirty="0" err="1" smtClean="0"/>
              <a:t>Dnipropetrovsk</a:t>
            </a:r>
            <a:r>
              <a:rPr lang="en-US" dirty="0" smtClean="0"/>
              <a:t> State Agrarian University, Kherson State Agrarian University, </a:t>
            </a:r>
          </a:p>
          <a:p>
            <a:r>
              <a:rPr lang="en-US" dirty="0" smtClean="0"/>
              <a:t>Ukrainian Corporation of industrial meat production,</a:t>
            </a:r>
          </a:p>
          <a:p>
            <a:r>
              <a:rPr lang="en-US" dirty="0" smtClean="0"/>
              <a:t>Paulo &amp; Beatriz – </a:t>
            </a:r>
            <a:r>
              <a:rPr lang="en-US" dirty="0" err="1" smtClean="0"/>
              <a:t>Consultores</a:t>
            </a:r>
            <a:r>
              <a:rPr lang="en-US" dirty="0" smtClean="0"/>
              <a:t> </a:t>
            </a:r>
            <a:r>
              <a:rPr lang="en-US" dirty="0" err="1" smtClean="0"/>
              <a:t>Associados</a:t>
            </a:r>
            <a:r>
              <a:rPr lang="en-US" dirty="0" smtClean="0"/>
              <a:t>, </a:t>
            </a:r>
            <a:r>
              <a:rPr lang="en-US" dirty="0" err="1" smtClean="0"/>
              <a:t>Lda</a:t>
            </a:r>
            <a:r>
              <a:rPr lang="en-US" dirty="0" smtClean="0"/>
              <a:t> (Portugal)</a:t>
            </a:r>
          </a:p>
          <a:p>
            <a:endParaRPr lang="ru-RU" dirty="0" smtClean="0"/>
          </a:p>
        </p:txBody>
      </p:sp>
      <p:sp>
        <p:nvSpPr>
          <p:cNvPr id="768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F082DB-3638-438F-A27B-667A85B4402C}" type="slidenum">
              <a:rPr lang="ru-RU" smtClean="0"/>
              <a:pPr eaLnBrk="1" hangingPunct="1"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Environmental Governance for Environmental Curricula</a:t>
            </a:r>
            <a:endParaRPr lang="ru-RU" dirty="0" smtClean="0"/>
          </a:p>
          <a:p>
            <a:pPr>
              <a:defRPr/>
            </a:pPr>
            <a:r>
              <a:rPr lang="uk-UA" dirty="0" smtClean="0"/>
              <a:t>511390-</a:t>
            </a:r>
            <a:r>
              <a:rPr lang="en-US" dirty="0" smtClean="0"/>
              <a:t>TEMPUS</a:t>
            </a:r>
            <a:r>
              <a:rPr lang="uk-UA" dirty="0" smtClean="0"/>
              <a:t>-1-2010-1-</a:t>
            </a:r>
            <a:r>
              <a:rPr lang="en-US" dirty="0" smtClean="0"/>
              <a:t>SK</a:t>
            </a:r>
            <a:r>
              <a:rPr lang="uk-UA" dirty="0" smtClean="0"/>
              <a:t>-</a:t>
            </a:r>
            <a:r>
              <a:rPr lang="en-US" dirty="0" smtClean="0"/>
              <a:t>TEMPUS</a:t>
            </a:r>
            <a:r>
              <a:rPr lang="uk-UA" dirty="0" smtClean="0"/>
              <a:t>-</a:t>
            </a:r>
            <a:r>
              <a:rPr lang="en-US" dirty="0" smtClean="0"/>
              <a:t>JPCR </a:t>
            </a:r>
            <a:r>
              <a:rPr lang="uk-UA" dirty="0" smtClean="0"/>
              <a:t>2011-2014</a:t>
            </a:r>
            <a:endParaRPr lang="ru-RU" dirty="0" smtClean="0"/>
          </a:p>
          <a:p>
            <a:pPr>
              <a:defRPr/>
            </a:pPr>
            <a:r>
              <a:rPr lang="en-US" b="1" dirty="0" smtClean="0"/>
              <a:t>Specific objectives:</a:t>
            </a:r>
            <a:endParaRPr lang="ru-RU" dirty="0" smtClean="0"/>
          </a:p>
          <a:p>
            <a:pPr>
              <a:defRPr/>
            </a:pPr>
            <a:r>
              <a:rPr lang="uk-UA" b="1" dirty="0" smtClean="0"/>
              <a:t>• </a:t>
            </a:r>
            <a:r>
              <a:rPr lang="uk-UA" b="1" dirty="0" err="1" smtClean="0"/>
              <a:t>To</a:t>
            </a:r>
            <a:r>
              <a:rPr lang="uk-UA" b="1" dirty="0" smtClean="0"/>
              <a:t> </a:t>
            </a:r>
            <a:r>
              <a:rPr lang="uk-UA" b="1" dirty="0" err="1" smtClean="0"/>
              <a:t>upgrade</a:t>
            </a:r>
            <a:r>
              <a:rPr lang="uk-UA" b="1" dirty="0" smtClean="0"/>
              <a:t> </a:t>
            </a:r>
            <a:r>
              <a:rPr lang="uk-UA" b="1" dirty="0" err="1" smtClean="0"/>
              <a:t>curricula</a:t>
            </a:r>
            <a:r>
              <a:rPr lang="uk-UA" b="1" dirty="0" smtClean="0"/>
              <a:t> </a:t>
            </a:r>
            <a:r>
              <a:rPr lang="uk-UA" b="1" dirty="0" err="1" smtClean="0"/>
              <a:t>of</a:t>
            </a:r>
            <a:r>
              <a:rPr lang="uk-UA" b="1" dirty="0" smtClean="0"/>
              <a:t> </a:t>
            </a:r>
            <a:r>
              <a:rPr lang="uk-UA" b="1" dirty="0" err="1" smtClean="0"/>
              <a:t>three</a:t>
            </a:r>
            <a:r>
              <a:rPr lang="uk-UA" b="1" dirty="0" smtClean="0"/>
              <a:t> </a:t>
            </a:r>
            <a:r>
              <a:rPr lang="uk-UA" b="1" dirty="0" err="1" smtClean="0"/>
              <a:t>major</a:t>
            </a:r>
            <a:r>
              <a:rPr lang="uk-UA" b="1" dirty="0" smtClean="0"/>
              <a:t> </a:t>
            </a:r>
            <a:r>
              <a:rPr lang="uk-UA" b="1" dirty="0" err="1" smtClean="0"/>
              <a:t>areas</a:t>
            </a:r>
            <a:r>
              <a:rPr lang="uk-UA" b="1" dirty="0" smtClean="0"/>
              <a:t> </a:t>
            </a:r>
            <a:r>
              <a:rPr lang="uk-UA" b="1" dirty="0" err="1" smtClean="0"/>
              <a:t>of</a:t>
            </a:r>
            <a:r>
              <a:rPr lang="uk-UA" b="1" dirty="0" smtClean="0"/>
              <a:t> </a:t>
            </a:r>
            <a:r>
              <a:rPr lang="uk-UA" b="1" dirty="0" err="1" smtClean="0"/>
              <a:t>environmental</a:t>
            </a:r>
            <a:r>
              <a:rPr lang="uk-UA" b="1" dirty="0" smtClean="0"/>
              <a:t> </a:t>
            </a:r>
            <a:r>
              <a:rPr lang="uk-UA" b="1" dirty="0" err="1" smtClean="0"/>
              <a:t>education</a:t>
            </a:r>
            <a:r>
              <a:rPr lang="uk-UA" b="1" dirty="0" smtClean="0"/>
              <a:t> </a:t>
            </a:r>
            <a:r>
              <a:rPr lang="uk-UA" b="1" dirty="0" err="1" smtClean="0"/>
              <a:t>in</a:t>
            </a:r>
            <a:r>
              <a:rPr lang="uk-UA" b="1" dirty="0" smtClean="0"/>
              <a:t> </a:t>
            </a:r>
            <a:r>
              <a:rPr lang="uk-UA" b="1" dirty="0" err="1" smtClean="0"/>
              <a:t>partner</a:t>
            </a:r>
            <a:r>
              <a:rPr lang="uk-UA" b="1" dirty="0" smtClean="0"/>
              <a:t> </a:t>
            </a:r>
            <a:r>
              <a:rPr lang="uk-UA" b="1" dirty="0" err="1" smtClean="0"/>
              <a:t>universities</a:t>
            </a:r>
            <a:r>
              <a:rPr lang="uk-UA" b="1" dirty="0" smtClean="0"/>
              <a:t> </a:t>
            </a:r>
            <a:r>
              <a:rPr lang="uk-UA" b="1" dirty="0" err="1" smtClean="0"/>
              <a:t>of</a:t>
            </a:r>
            <a:r>
              <a:rPr lang="uk-UA" b="1" dirty="0" smtClean="0"/>
              <a:t> </a:t>
            </a:r>
            <a:r>
              <a:rPr lang="uk-UA" b="1" dirty="0" err="1" smtClean="0"/>
              <a:t>Belarus</a:t>
            </a:r>
            <a:r>
              <a:rPr lang="uk-UA" b="1" dirty="0" smtClean="0"/>
              <a:t>, </a:t>
            </a:r>
            <a:r>
              <a:rPr lang="uk-UA" b="1" dirty="0" err="1" smtClean="0"/>
              <a:t>Russia</a:t>
            </a:r>
            <a:r>
              <a:rPr lang="uk-UA" b="1" dirty="0" smtClean="0"/>
              <a:t> </a:t>
            </a:r>
            <a:r>
              <a:rPr lang="uk-UA" b="1" dirty="0" err="1" smtClean="0"/>
              <a:t>and</a:t>
            </a:r>
            <a:r>
              <a:rPr lang="uk-UA" b="1" dirty="0" smtClean="0"/>
              <a:t> </a:t>
            </a:r>
            <a:r>
              <a:rPr lang="uk-UA" b="1" dirty="0" err="1" smtClean="0"/>
              <a:t>Ukraine</a:t>
            </a:r>
            <a:r>
              <a:rPr lang="uk-UA" b="1" dirty="0" smtClean="0"/>
              <a:t> (</a:t>
            </a:r>
            <a:r>
              <a:rPr lang="uk-UA" b="1" dirty="0" err="1" smtClean="0"/>
              <a:t>environmental</a:t>
            </a:r>
            <a:r>
              <a:rPr lang="uk-UA" b="1" dirty="0" smtClean="0"/>
              <a:t> </a:t>
            </a:r>
            <a:r>
              <a:rPr lang="uk-UA" b="1" dirty="0" err="1" smtClean="0"/>
              <a:t>policy</a:t>
            </a:r>
            <a:r>
              <a:rPr lang="uk-UA" b="1" dirty="0" smtClean="0"/>
              <a:t>, </a:t>
            </a:r>
            <a:r>
              <a:rPr lang="uk-UA" b="1" dirty="0" err="1" smtClean="0"/>
              <a:t>management</a:t>
            </a:r>
            <a:r>
              <a:rPr lang="uk-UA" b="1" dirty="0" smtClean="0"/>
              <a:t> </a:t>
            </a:r>
            <a:r>
              <a:rPr lang="uk-UA" b="1" dirty="0" err="1" smtClean="0"/>
              <a:t>and</a:t>
            </a:r>
            <a:r>
              <a:rPr lang="uk-UA" b="1" dirty="0" smtClean="0"/>
              <a:t> </a:t>
            </a:r>
            <a:r>
              <a:rPr lang="uk-UA" b="1" dirty="0" err="1" smtClean="0"/>
              <a:t>science</a:t>
            </a:r>
            <a:r>
              <a:rPr lang="uk-UA" b="1" dirty="0" smtClean="0"/>
              <a:t>), </a:t>
            </a:r>
            <a:r>
              <a:rPr lang="uk-UA" b="1" dirty="0" err="1" smtClean="0"/>
              <a:t>in</a:t>
            </a:r>
            <a:r>
              <a:rPr lang="uk-UA" b="1" dirty="0" smtClean="0"/>
              <a:t> </a:t>
            </a:r>
            <a:r>
              <a:rPr lang="uk-UA" b="1" dirty="0" err="1" smtClean="0"/>
              <a:t>particular</a:t>
            </a:r>
            <a:r>
              <a:rPr lang="uk-UA" b="1" dirty="0" smtClean="0"/>
              <a:t> </a:t>
            </a:r>
            <a:r>
              <a:rPr lang="uk-UA" b="1" dirty="0" err="1" smtClean="0"/>
              <a:t>enhancing</a:t>
            </a:r>
            <a:r>
              <a:rPr lang="uk-UA" b="1" dirty="0" smtClean="0"/>
              <a:t> </a:t>
            </a:r>
            <a:r>
              <a:rPr lang="uk-UA" b="1" dirty="0" err="1" smtClean="0"/>
              <a:t>policy</a:t>
            </a:r>
            <a:r>
              <a:rPr lang="uk-UA" b="1" dirty="0" smtClean="0"/>
              <a:t> </a:t>
            </a:r>
            <a:r>
              <a:rPr lang="uk-UA" b="1" dirty="0" err="1" smtClean="0"/>
              <a:t>dimension</a:t>
            </a:r>
            <a:r>
              <a:rPr lang="uk-UA" b="1" dirty="0" smtClean="0"/>
              <a:t>, </a:t>
            </a:r>
            <a:r>
              <a:rPr lang="uk-UA" b="1" dirty="0" err="1" smtClean="0"/>
              <a:t>practical</a:t>
            </a:r>
            <a:r>
              <a:rPr lang="uk-UA" b="1" dirty="0" smtClean="0"/>
              <a:t> </a:t>
            </a:r>
            <a:r>
              <a:rPr lang="uk-UA" b="1" dirty="0" err="1" smtClean="0"/>
              <a:t>orientation</a:t>
            </a:r>
            <a:r>
              <a:rPr lang="uk-UA" b="1" dirty="0" smtClean="0"/>
              <a:t>, </a:t>
            </a:r>
            <a:r>
              <a:rPr lang="uk-UA" b="1" dirty="0" err="1" smtClean="0"/>
              <a:t>and</a:t>
            </a:r>
            <a:r>
              <a:rPr lang="uk-UA" b="1" dirty="0" smtClean="0"/>
              <a:t> </a:t>
            </a:r>
            <a:r>
              <a:rPr lang="uk-UA" b="1" dirty="0" err="1" smtClean="0"/>
              <a:t>international</a:t>
            </a:r>
            <a:r>
              <a:rPr lang="uk-UA" b="1" dirty="0" smtClean="0"/>
              <a:t> </a:t>
            </a:r>
            <a:r>
              <a:rPr lang="uk-UA" b="1" dirty="0" err="1" smtClean="0"/>
              <a:t>context</a:t>
            </a:r>
            <a:r>
              <a:rPr lang="uk-UA" b="1" dirty="0" smtClean="0"/>
              <a:t>, </a:t>
            </a:r>
            <a:r>
              <a:rPr lang="uk-UA" b="1" dirty="0" err="1" smtClean="0"/>
              <a:t>by</a:t>
            </a:r>
            <a:r>
              <a:rPr lang="uk-UA" b="1" dirty="0" smtClean="0"/>
              <a:t> </a:t>
            </a:r>
            <a:r>
              <a:rPr lang="uk-UA" b="1" dirty="0" err="1" smtClean="0"/>
              <a:t>developing</a:t>
            </a:r>
            <a:r>
              <a:rPr lang="uk-UA" b="1" dirty="0" smtClean="0"/>
              <a:t> a </a:t>
            </a:r>
            <a:r>
              <a:rPr lang="uk-UA" b="1" dirty="0" err="1" smtClean="0"/>
              <a:t>three</a:t>
            </a:r>
            <a:r>
              <a:rPr lang="uk-UA" b="1" dirty="0" smtClean="0"/>
              <a:t> </a:t>
            </a:r>
            <a:r>
              <a:rPr lang="uk-UA" b="1" dirty="0" err="1" smtClean="0"/>
              <a:t>cycle</a:t>
            </a:r>
            <a:r>
              <a:rPr lang="uk-UA" b="1" dirty="0" smtClean="0"/>
              <a:t> </a:t>
            </a:r>
            <a:r>
              <a:rPr lang="uk-UA" b="1" dirty="0" err="1" smtClean="0"/>
              <a:t>program</a:t>
            </a:r>
            <a:r>
              <a:rPr lang="uk-UA" b="1" dirty="0" smtClean="0"/>
              <a:t> </a:t>
            </a:r>
            <a:r>
              <a:rPr lang="uk-UA" b="1" dirty="0" err="1" smtClean="0"/>
              <a:t>in</a:t>
            </a:r>
            <a:r>
              <a:rPr lang="uk-UA" b="1" dirty="0" smtClean="0"/>
              <a:t> </a:t>
            </a:r>
            <a:r>
              <a:rPr lang="uk-UA" b="1" dirty="0" err="1" smtClean="0"/>
              <a:t>environmental</a:t>
            </a:r>
            <a:r>
              <a:rPr lang="uk-UA" b="1" dirty="0" smtClean="0"/>
              <a:t> </a:t>
            </a:r>
            <a:r>
              <a:rPr lang="uk-UA" b="1" dirty="0" err="1" smtClean="0"/>
              <a:t>governance</a:t>
            </a:r>
            <a:r>
              <a:rPr lang="uk-UA" b="1" dirty="0" smtClean="0"/>
              <a:t>;</a:t>
            </a:r>
            <a:endParaRPr lang="ru-RU" dirty="0" smtClean="0"/>
          </a:p>
          <a:p>
            <a:pPr>
              <a:defRPr/>
            </a:pPr>
            <a:r>
              <a:rPr lang="uk-UA" b="1" dirty="0" smtClean="0"/>
              <a:t>• </a:t>
            </a:r>
            <a:r>
              <a:rPr lang="uk-UA" b="1" dirty="0" err="1" smtClean="0"/>
              <a:t>To</a:t>
            </a:r>
            <a:r>
              <a:rPr lang="uk-UA" b="1" dirty="0" smtClean="0"/>
              <a:t> </a:t>
            </a:r>
            <a:r>
              <a:rPr lang="uk-UA" b="1" dirty="0" err="1" smtClean="0"/>
              <a:t>transfer</a:t>
            </a:r>
            <a:r>
              <a:rPr lang="uk-UA" b="1" dirty="0" smtClean="0"/>
              <a:t> </a:t>
            </a:r>
            <a:r>
              <a:rPr lang="uk-UA" b="1" dirty="0" err="1" smtClean="0"/>
              <a:t>the</a:t>
            </a:r>
            <a:r>
              <a:rPr lang="uk-UA" b="1" dirty="0" smtClean="0"/>
              <a:t> </a:t>
            </a:r>
            <a:r>
              <a:rPr lang="uk-UA" b="1" dirty="0" err="1" smtClean="0"/>
              <a:t>best</a:t>
            </a:r>
            <a:r>
              <a:rPr lang="uk-UA" b="1" dirty="0" smtClean="0"/>
              <a:t> </a:t>
            </a:r>
            <a:r>
              <a:rPr lang="uk-UA" b="1" dirty="0" err="1" smtClean="0"/>
              <a:t>Bologna</a:t>
            </a:r>
            <a:r>
              <a:rPr lang="uk-UA" b="1" dirty="0" smtClean="0"/>
              <a:t> </a:t>
            </a:r>
            <a:r>
              <a:rPr lang="uk-UA" b="1" dirty="0" err="1" smtClean="0"/>
              <a:t>practices</a:t>
            </a:r>
            <a:r>
              <a:rPr lang="uk-UA" b="1" dirty="0" smtClean="0"/>
              <a:t> (</a:t>
            </a:r>
            <a:r>
              <a:rPr lang="uk-UA" b="1" dirty="0" err="1" smtClean="0"/>
              <a:t>e.g</a:t>
            </a:r>
            <a:r>
              <a:rPr lang="uk-UA" b="1" dirty="0" smtClean="0"/>
              <a:t>. </a:t>
            </a:r>
            <a:r>
              <a:rPr lang="uk-UA" b="1" dirty="0" err="1" smtClean="0"/>
              <a:t>principles</a:t>
            </a:r>
            <a:r>
              <a:rPr lang="uk-UA" b="1" dirty="0" smtClean="0"/>
              <a:t> </a:t>
            </a:r>
            <a:r>
              <a:rPr lang="uk-UA" b="1" dirty="0" err="1" smtClean="0"/>
              <a:t>and</a:t>
            </a:r>
            <a:r>
              <a:rPr lang="uk-UA" b="1" dirty="0" smtClean="0"/>
              <a:t> </a:t>
            </a:r>
            <a:r>
              <a:rPr lang="uk-UA" b="1" dirty="0" err="1" smtClean="0"/>
              <a:t>organisation</a:t>
            </a:r>
            <a:r>
              <a:rPr lang="uk-UA" b="1" dirty="0" smtClean="0"/>
              <a:t> </a:t>
            </a:r>
            <a:r>
              <a:rPr lang="uk-UA" b="1" dirty="0" err="1" smtClean="0"/>
              <a:t>of</a:t>
            </a:r>
            <a:r>
              <a:rPr lang="uk-UA" b="1" dirty="0" smtClean="0"/>
              <a:t> </a:t>
            </a:r>
            <a:r>
              <a:rPr lang="uk-UA" b="1" dirty="0" err="1" smtClean="0"/>
              <a:t>curriculum</a:t>
            </a:r>
            <a:r>
              <a:rPr lang="uk-UA" b="1" dirty="0" smtClean="0"/>
              <a:t> </a:t>
            </a:r>
            <a:r>
              <a:rPr lang="uk-UA" b="1" dirty="0" err="1" smtClean="0"/>
              <a:t>development</a:t>
            </a:r>
            <a:r>
              <a:rPr lang="uk-UA" b="1" dirty="0" smtClean="0"/>
              <a:t>, </a:t>
            </a:r>
            <a:r>
              <a:rPr lang="uk-UA" b="1" dirty="0" err="1" smtClean="0"/>
              <a:t>innovative</a:t>
            </a:r>
            <a:r>
              <a:rPr lang="uk-UA" b="1" dirty="0" smtClean="0"/>
              <a:t> </a:t>
            </a:r>
            <a:r>
              <a:rPr lang="uk-UA" b="1" dirty="0" err="1" smtClean="0"/>
              <a:t>learning</a:t>
            </a:r>
            <a:r>
              <a:rPr lang="uk-UA" b="1" dirty="0" smtClean="0"/>
              <a:t> </a:t>
            </a:r>
            <a:r>
              <a:rPr lang="uk-UA" b="1" dirty="0" err="1" smtClean="0"/>
              <a:t>etc</a:t>
            </a:r>
            <a:r>
              <a:rPr lang="uk-UA" b="1" dirty="0" smtClean="0"/>
              <a:t>) </a:t>
            </a:r>
            <a:r>
              <a:rPr lang="uk-UA" b="1" dirty="0" err="1" smtClean="0"/>
              <a:t>from</a:t>
            </a:r>
            <a:r>
              <a:rPr lang="uk-UA" b="1" dirty="0" smtClean="0"/>
              <a:t> EU </a:t>
            </a:r>
            <a:r>
              <a:rPr lang="uk-UA" b="1" dirty="0" err="1" smtClean="0"/>
              <a:t>to</a:t>
            </a:r>
            <a:r>
              <a:rPr lang="uk-UA" b="1" dirty="0" smtClean="0"/>
              <a:t> </a:t>
            </a:r>
            <a:r>
              <a:rPr lang="uk-UA" b="1" dirty="0" err="1" smtClean="0"/>
              <a:t>the</a:t>
            </a:r>
            <a:r>
              <a:rPr lang="uk-UA" b="1" dirty="0" smtClean="0"/>
              <a:t> </a:t>
            </a:r>
            <a:r>
              <a:rPr lang="uk-UA" b="1" dirty="0" err="1" smtClean="0"/>
              <a:t>partner</a:t>
            </a:r>
            <a:r>
              <a:rPr lang="uk-UA" b="1" dirty="0" smtClean="0"/>
              <a:t> </a:t>
            </a:r>
            <a:r>
              <a:rPr lang="uk-UA" b="1" dirty="0" err="1" smtClean="0"/>
              <a:t>countries</a:t>
            </a:r>
            <a:r>
              <a:rPr lang="uk-UA" b="1" dirty="0" smtClean="0"/>
              <a:t>, </a:t>
            </a:r>
            <a:r>
              <a:rPr lang="uk-UA" b="1" dirty="0" err="1" smtClean="0"/>
              <a:t>and</a:t>
            </a:r>
            <a:r>
              <a:rPr lang="uk-UA" b="1" dirty="0" smtClean="0"/>
              <a:t> </a:t>
            </a:r>
            <a:r>
              <a:rPr lang="uk-UA" b="1" dirty="0" err="1" smtClean="0"/>
              <a:t>advocating</a:t>
            </a:r>
            <a:r>
              <a:rPr lang="uk-UA" b="1" dirty="0" smtClean="0"/>
              <a:t> </a:t>
            </a:r>
            <a:r>
              <a:rPr lang="uk-UA" b="1" dirty="0" err="1" smtClean="0"/>
              <a:t>Bologna</a:t>
            </a:r>
            <a:r>
              <a:rPr lang="uk-UA" b="1" dirty="0" smtClean="0"/>
              <a:t> </a:t>
            </a:r>
            <a:r>
              <a:rPr lang="uk-UA" b="1" dirty="0" err="1" smtClean="0"/>
              <a:t>values</a:t>
            </a:r>
            <a:r>
              <a:rPr lang="uk-UA" b="1" dirty="0" smtClean="0"/>
              <a:t> </a:t>
            </a:r>
            <a:r>
              <a:rPr lang="uk-UA" b="1" dirty="0" err="1" smtClean="0"/>
              <a:t>and</a:t>
            </a:r>
            <a:r>
              <a:rPr lang="uk-UA" b="1" dirty="0" smtClean="0"/>
              <a:t> </a:t>
            </a:r>
            <a:r>
              <a:rPr lang="uk-UA" b="1" dirty="0" err="1" smtClean="0"/>
              <a:t>principles</a:t>
            </a:r>
            <a:r>
              <a:rPr lang="uk-UA" b="1" dirty="0" smtClean="0"/>
              <a:t> </a:t>
            </a:r>
            <a:r>
              <a:rPr lang="uk-UA" b="1" dirty="0" err="1" smtClean="0"/>
              <a:t>in</a:t>
            </a:r>
            <a:r>
              <a:rPr lang="uk-UA" b="1" dirty="0" smtClean="0"/>
              <a:t> </a:t>
            </a:r>
            <a:r>
              <a:rPr lang="uk-UA" b="1" dirty="0" err="1" smtClean="0"/>
              <a:t>Belarus</a:t>
            </a:r>
            <a:r>
              <a:rPr lang="uk-UA" b="1" dirty="0" smtClean="0"/>
              <a:t>;</a:t>
            </a:r>
            <a:endParaRPr lang="ru-RU" dirty="0" smtClean="0"/>
          </a:p>
          <a:p>
            <a:pPr>
              <a:defRPr/>
            </a:pPr>
            <a:r>
              <a:rPr lang="uk-UA" b="1" dirty="0" smtClean="0"/>
              <a:t>• </a:t>
            </a:r>
            <a:r>
              <a:rPr lang="uk-UA" b="1" dirty="0" err="1" smtClean="0"/>
              <a:t>To</a:t>
            </a:r>
            <a:r>
              <a:rPr lang="uk-UA" b="1" dirty="0" smtClean="0"/>
              <a:t> </a:t>
            </a:r>
            <a:r>
              <a:rPr lang="uk-UA" b="1" dirty="0" err="1" smtClean="0"/>
              <a:t>build</a:t>
            </a:r>
            <a:r>
              <a:rPr lang="uk-UA" b="1" dirty="0" smtClean="0"/>
              <a:t> </a:t>
            </a:r>
            <a:r>
              <a:rPr lang="uk-UA" b="1" dirty="0" err="1" smtClean="0"/>
              <a:t>capacity</a:t>
            </a:r>
            <a:r>
              <a:rPr lang="uk-UA" b="1" dirty="0" smtClean="0"/>
              <a:t> </a:t>
            </a:r>
            <a:r>
              <a:rPr lang="uk-UA" b="1" dirty="0" err="1" smtClean="0"/>
              <a:t>for</a:t>
            </a:r>
            <a:r>
              <a:rPr lang="uk-UA" b="1" dirty="0" smtClean="0"/>
              <a:t> pro-</a:t>
            </a:r>
            <a:r>
              <a:rPr lang="uk-UA" b="1" dirty="0" err="1" smtClean="0"/>
              <a:t>active</a:t>
            </a:r>
            <a:r>
              <a:rPr lang="uk-UA" b="1" dirty="0" smtClean="0"/>
              <a:t>, </a:t>
            </a:r>
            <a:r>
              <a:rPr lang="uk-UA" b="1" dirty="0" err="1" smtClean="0"/>
              <a:t>innovative</a:t>
            </a:r>
            <a:r>
              <a:rPr lang="uk-UA" b="1" dirty="0" smtClean="0"/>
              <a:t> </a:t>
            </a:r>
            <a:r>
              <a:rPr lang="uk-UA" b="1" dirty="0" err="1" smtClean="0"/>
              <a:t>and</a:t>
            </a:r>
            <a:r>
              <a:rPr lang="uk-UA" b="1" dirty="0" smtClean="0"/>
              <a:t> </a:t>
            </a:r>
            <a:r>
              <a:rPr lang="uk-UA" b="1" dirty="0" err="1" smtClean="0"/>
              <a:t>competitive</a:t>
            </a:r>
            <a:r>
              <a:rPr lang="uk-UA" b="1" dirty="0" smtClean="0"/>
              <a:t> </a:t>
            </a:r>
            <a:r>
              <a:rPr lang="uk-UA" b="1" dirty="0" err="1" smtClean="0"/>
              <a:t>universities</a:t>
            </a:r>
            <a:r>
              <a:rPr lang="uk-UA" b="1" dirty="0" smtClean="0"/>
              <a:t>, </a:t>
            </a:r>
            <a:r>
              <a:rPr lang="uk-UA" b="1" dirty="0" err="1" smtClean="0"/>
              <a:t>including</a:t>
            </a:r>
            <a:r>
              <a:rPr lang="uk-UA" b="1" dirty="0" smtClean="0"/>
              <a:t> </a:t>
            </a:r>
            <a:r>
              <a:rPr lang="uk-UA" b="1" dirty="0" err="1" smtClean="0"/>
              <a:t>the</a:t>
            </a:r>
            <a:r>
              <a:rPr lang="uk-UA" b="1" dirty="0" smtClean="0"/>
              <a:t> </a:t>
            </a:r>
            <a:r>
              <a:rPr lang="uk-UA" b="1" dirty="0" err="1" smtClean="0"/>
              <a:t>development</a:t>
            </a:r>
            <a:r>
              <a:rPr lang="uk-UA" b="1" dirty="0" smtClean="0"/>
              <a:t> </a:t>
            </a:r>
            <a:r>
              <a:rPr lang="uk-UA" b="1" dirty="0" err="1" smtClean="0"/>
              <a:t>of</a:t>
            </a:r>
            <a:r>
              <a:rPr lang="uk-UA" b="1" dirty="0" smtClean="0"/>
              <a:t> </a:t>
            </a:r>
            <a:r>
              <a:rPr lang="uk-UA" b="1" dirty="0" err="1" smtClean="0"/>
              <a:t>an</a:t>
            </a:r>
            <a:r>
              <a:rPr lang="uk-UA" b="1" dirty="0" smtClean="0"/>
              <a:t> </a:t>
            </a:r>
            <a:r>
              <a:rPr lang="uk-UA" b="1" dirty="0" err="1" smtClean="0"/>
              <a:t>interactive</a:t>
            </a:r>
            <a:r>
              <a:rPr lang="uk-UA" b="1" dirty="0" smtClean="0"/>
              <a:t> </a:t>
            </a:r>
            <a:r>
              <a:rPr lang="uk-UA" b="1" dirty="0" err="1" smtClean="0"/>
              <a:t>platform</a:t>
            </a:r>
            <a:r>
              <a:rPr lang="uk-UA" b="1" dirty="0" smtClean="0"/>
              <a:t> </a:t>
            </a:r>
            <a:r>
              <a:rPr lang="uk-UA" b="1" dirty="0" err="1" smtClean="0"/>
              <a:t>for</a:t>
            </a:r>
            <a:r>
              <a:rPr lang="uk-UA" b="1" dirty="0" smtClean="0"/>
              <a:t> </a:t>
            </a:r>
            <a:r>
              <a:rPr lang="uk-UA" b="1" dirty="0" err="1" smtClean="0"/>
              <a:t>educators</a:t>
            </a:r>
            <a:r>
              <a:rPr lang="uk-UA" b="1" dirty="0" smtClean="0"/>
              <a:t> </a:t>
            </a:r>
            <a:r>
              <a:rPr lang="uk-UA" b="1" dirty="0" err="1" smtClean="0"/>
              <a:t>and</a:t>
            </a:r>
            <a:r>
              <a:rPr lang="uk-UA" b="1" dirty="0" smtClean="0"/>
              <a:t> </a:t>
            </a:r>
            <a:r>
              <a:rPr lang="uk-UA" b="1" dirty="0" err="1" smtClean="0"/>
              <a:t>employers</a:t>
            </a:r>
            <a:r>
              <a:rPr lang="uk-UA" b="1" dirty="0" smtClean="0"/>
              <a:t>, </a:t>
            </a:r>
            <a:r>
              <a:rPr lang="uk-UA" b="1" dirty="0" err="1" smtClean="0"/>
              <a:t>exchange</a:t>
            </a:r>
            <a:r>
              <a:rPr lang="uk-UA" b="1" dirty="0" smtClean="0"/>
              <a:t> </a:t>
            </a:r>
            <a:r>
              <a:rPr lang="uk-UA" b="1" dirty="0" err="1" smtClean="0"/>
              <a:t>of</a:t>
            </a:r>
            <a:r>
              <a:rPr lang="uk-UA" b="1" dirty="0" smtClean="0"/>
              <a:t> </a:t>
            </a:r>
            <a:r>
              <a:rPr lang="uk-UA" b="1" dirty="0" err="1" smtClean="0"/>
              <a:t>teachers</a:t>
            </a:r>
            <a:r>
              <a:rPr lang="uk-UA" b="1" dirty="0" smtClean="0"/>
              <a:t> </a:t>
            </a:r>
            <a:r>
              <a:rPr lang="uk-UA" b="1" dirty="0" err="1" smtClean="0"/>
              <a:t>and</a:t>
            </a:r>
            <a:r>
              <a:rPr lang="uk-UA" b="1" dirty="0" smtClean="0"/>
              <a:t> </a:t>
            </a:r>
            <a:r>
              <a:rPr lang="uk-UA" b="1" dirty="0" err="1" smtClean="0"/>
              <a:t>teaching</a:t>
            </a:r>
            <a:r>
              <a:rPr lang="uk-UA" b="1" dirty="0" smtClean="0"/>
              <a:t> </a:t>
            </a:r>
            <a:r>
              <a:rPr lang="uk-UA" b="1" dirty="0" err="1" smtClean="0"/>
              <a:t>expertise</a:t>
            </a:r>
            <a:r>
              <a:rPr lang="uk-UA" b="1" dirty="0" smtClean="0"/>
              <a:t>, </a:t>
            </a:r>
            <a:r>
              <a:rPr lang="uk-UA" b="1" dirty="0" err="1" smtClean="0"/>
              <a:t>developing</a:t>
            </a:r>
            <a:r>
              <a:rPr lang="uk-UA" b="1" dirty="0" smtClean="0"/>
              <a:t> </a:t>
            </a:r>
            <a:r>
              <a:rPr lang="uk-UA" b="1" dirty="0" err="1" smtClean="0"/>
              <a:t>effective</a:t>
            </a:r>
            <a:r>
              <a:rPr lang="uk-UA" b="1" dirty="0" smtClean="0"/>
              <a:t> </a:t>
            </a:r>
            <a:r>
              <a:rPr lang="uk-UA" b="1" dirty="0" err="1" smtClean="0"/>
              <a:t>quality</a:t>
            </a:r>
            <a:r>
              <a:rPr lang="uk-UA" b="1" dirty="0" smtClean="0"/>
              <a:t> </a:t>
            </a:r>
            <a:r>
              <a:rPr lang="uk-UA" b="1" dirty="0" err="1" smtClean="0"/>
              <a:t>assurance</a:t>
            </a:r>
            <a:r>
              <a:rPr lang="uk-UA" b="1" dirty="0" smtClean="0"/>
              <a:t> </a:t>
            </a:r>
            <a:r>
              <a:rPr lang="uk-UA" b="1" dirty="0" err="1" smtClean="0"/>
              <a:t>mechanisms</a:t>
            </a:r>
            <a:r>
              <a:rPr lang="uk-UA" b="1" dirty="0" smtClean="0"/>
              <a:t> </a:t>
            </a:r>
            <a:r>
              <a:rPr lang="uk-UA" b="1" dirty="0" err="1" smtClean="0"/>
              <a:t>etc</a:t>
            </a:r>
            <a:r>
              <a:rPr lang="uk-UA" b="1" dirty="0" smtClean="0"/>
              <a:t>;</a:t>
            </a:r>
            <a:endParaRPr lang="ru-RU" dirty="0" smtClean="0"/>
          </a:p>
          <a:p>
            <a:pPr>
              <a:defRPr/>
            </a:pPr>
            <a:r>
              <a:rPr lang="uk-UA" b="1" dirty="0" smtClean="0"/>
              <a:t>• </a:t>
            </a:r>
            <a:r>
              <a:rPr lang="uk-UA" b="1" dirty="0" err="1" smtClean="0"/>
              <a:t>To</a:t>
            </a:r>
            <a:r>
              <a:rPr lang="uk-UA" b="1" dirty="0" smtClean="0"/>
              <a:t> </a:t>
            </a:r>
            <a:r>
              <a:rPr lang="uk-UA" b="1" dirty="0" err="1" smtClean="0"/>
              <a:t>channel</a:t>
            </a:r>
            <a:r>
              <a:rPr lang="uk-UA" b="1" dirty="0" smtClean="0"/>
              <a:t> </a:t>
            </a:r>
            <a:r>
              <a:rPr lang="uk-UA" b="1" dirty="0" err="1" smtClean="0"/>
              <a:t>the</a:t>
            </a:r>
            <a:r>
              <a:rPr lang="uk-UA" b="1" dirty="0" smtClean="0"/>
              <a:t> </a:t>
            </a:r>
            <a:r>
              <a:rPr lang="uk-UA" b="1" dirty="0" err="1" smtClean="0"/>
              <a:t>transfer</a:t>
            </a:r>
            <a:r>
              <a:rPr lang="uk-UA" b="1" dirty="0" smtClean="0"/>
              <a:t> </a:t>
            </a:r>
            <a:r>
              <a:rPr lang="uk-UA" b="1" dirty="0" err="1" smtClean="0"/>
              <a:t>of</a:t>
            </a:r>
            <a:r>
              <a:rPr lang="uk-UA" b="1" dirty="0" smtClean="0"/>
              <a:t> EU </a:t>
            </a:r>
            <a:r>
              <a:rPr lang="uk-UA" b="1" dirty="0" err="1" smtClean="0"/>
              <a:t>best</a:t>
            </a:r>
            <a:r>
              <a:rPr lang="uk-UA" b="1" dirty="0" smtClean="0"/>
              <a:t> </a:t>
            </a:r>
            <a:r>
              <a:rPr lang="uk-UA" b="1" dirty="0" err="1" smtClean="0"/>
              <a:t>practices</a:t>
            </a:r>
            <a:r>
              <a:rPr lang="uk-UA" b="1" dirty="0" smtClean="0"/>
              <a:t> </a:t>
            </a:r>
            <a:r>
              <a:rPr lang="uk-UA" b="1" dirty="0" err="1" smtClean="0"/>
              <a:t>to</a:t>
            </a:r>
            <a:r>
              <a:rPr lang="uk-UA" b="1" dirty="0" smtClean="0"/>
              <a:t> </a:t>
            </a:r>
            <a:r>
              <a:rPr lang="uk-UA" b="1" dirty="0" err="1" smtClean="0"/>
              <a:t>the</a:t>
            </a:r>
            <a:r>
              <a:rPr lang="uk-UA" b="1" dirty="0" smtClean="0"/>
              <a:t> </a:t>
            </a:r>
            <a:r>
              <a:rPr lang="uk-UA" b="1" dirty="0" err="1" smtClean="0"/>
              <a:t>partner</a:t>
            </a:r>
            <a:r>
              <a:rPr lang="uk-UA" b="1" dirty="0" smtClean="0"/>
              <a:t> </a:t>
            </a:r>
            <a:r>
              <a:rPr lang="uk-UA" b="1" dirty="0" err="1" smtClean="0"/>
              <a:t>countries</a:t>
            </a:r>
            <a:r>
              <a:rPr lang="uk-UA" b="1" dirty="0" smtClean="0"/>
              <a:t>, </a:t>
            </a:r>
            <a:r>
              <a:rPr lang="uk-UA" b="1" dirty="0" err="1" smtClean="0"/>
              <a:t>and</a:t>
            </a:r>
            <a:r>
              <a:rPr lang="uk-UA" b="1" dirty="0" smtClean="0"/>
              <a:t> </a:t>
            </a:r>
            <a:r>
              <a:rPr lang="uk-UA" b="1" dirty="0" err="1" smtClean="0"/>
              <a:t>to</a:t>
            </a:r>
            <a:r>
              <a:rPr lang="uk-UA" b="1" dirty="0" smtClean="0"/>
              <a:t> </a:t>
            </a:r>
            <a:r>
              <a:rPr lang="uk-UA" b="1" dirty="0" err="1" smtClean="0"/>
              <a:t>strengthen</a:t>
            </a:r>
            <a:r>
              <a:rPr lang="uk-UA" b="1" dirty="0" smtClean="0"/>
              <a:t> </a:t>
            </a:r>
            <a:r>
              <a:rPr lang="uk-UA" b="1" dirty="0" err="1" smtClean="0"/>
              <a:t>research</a:t>
            </a:r>
            <a:r>
              <a:rPr lang="uk-UA" b="1" dirty="0" smtClean="0"/>
              <a:t> </a:t>
            </a:r>
            <a:r>
              <a:rPr lang="uk-UA" b="1" dirty="0" err="1" smtClean="0"/>
              <a:t>and</a:t>
            </a:r>
            <a:r>
              <a:rPr lang="uk-UA" b="1" dirty="0" smtClean="0"/>
              <a:t> </a:t>
            </a:r>
            <a:r>
              <a:rPr lang="uk-UA" b="1" dirty="0" err="1" smtClean="0"/>
              <a:t>professional</a:t>
            </a:r>
            <a:r>
              <a:rPr lang="uk-UA" b="1" dirty="0" smtClean="0"/>
              <a:t> </a:t>
            </a:r>
            <a:r>
              <a:rPr lang="uk-UA" b="1" dirty="0" err="1" smtClean="0"/>
              <a:t>networks</a:t>
            </a:r>
            <a:r>
              <a:rPr lang="uk-UA" b="1" dirty="0" smtClean="0"/>
              <a:t> </a:t>
            </a:r>
            <a:r>
              <a:rPr lang="uk-UA" b="1" dirty="0" err="1" smtClean="0"/>
              <a:t>in</a:t>
            </a:r>
            <a:r>
              <a:rPr lang="uk-UA" b="1" dirty="0" smtClean="0"/>
              <a:t> </a:t>
            </a:r>
            <a:r>
              <a:rPr lang="uk-UA" b="1" dirty="0" err="1" smtClean="0"/>
              <a:t>the</a:t>
            </a:r>
            <a:r>
              <a:rPr lang="uk-UA" b="1" dirty="0" smtClean="0"/>
              <a:t> EU </a:t>
            </a:r>
            <a:r>
              <a:rPr lang="uk-UA" b="1" dirty="0" err="1" smtClean="0"/>
              <a:t>and</a:t>
            </a:r>
            <a:r>
              <a:rPr lang="uk-UA" b="1" dirty="0" smtClean="0"/>
              <a:t> </a:t>
            </a:r>
            <a:r>
              <a:rPr lang="uk-UA" b="1" dirty="0" err="1" smtClean="0"/>
              <a:t>the</a:t>
            </a:r>
            <a:r>
              <a:rPr lang="uk-UA" b="1" dirty="0" smtClean="0"/>
              <a:t> </a:t>
            </a:r>
            <a:r>
              <a:rPr lang="uk-UA" b="1" dirty="0" err="1" smtClean="0"/>
              <a:t>Eastern</a:t>
            </a:r>
            <a:r>
              <a:rPr lang="uk-UA" b="1" dirty="0" smtClean="0"/>
              <a:t> </a:t>
            </a:r>
            <a:r>
              <a:rPr lang="uk-UA" b="1" dirty="0" err="1" smtClean="0"/>
              <a:t>neighbourhood</a:t>
            </a:r>
            <a:r>
              <a:rPr lang="uk-UA" b="1" dirty="0" smtClean="0"/>
              <a:t> </a:t>
            </a:r>
            <a:r>
              <a:rPr lang="uk-UA" b="1" dirty="0" err="1" smtClean="0"/>
              <a:t>area</a:t>
            </a:r>
            <a:r>
              <a:rPr lang="uk-UA" b="1" dirty="0" smtClean="0"/>
              <a:t>.</a:t>
            </a:r>
            <a:endParaRPr lang="ru-RU" dirty="0" smtClean="0"/>
          </a:p>
          <a:p>
            <a:pPr>
              <a:defRPr/>
            </a:pPr>
            <a:r>
              <a:rPr lang="en-US" b="1" dirty="0" smtClean="0"/>
              <a:t>Main applicants</a:t>
            </a:r>
            <a:r>
              <a:rPr lang="uk-UA" b="1" dirty="0" smtClean="0"/>
              <a:t>: </a:t>
            </a:r>
            <a:r>
              <a:rPr lang="en-GB" b="1" dirty="0" smtClean="0"/>
              <a:t>Comenius University in Bratislava </a:t>
            </a:r>
            <a:r>
              <a:rPr lang="en-US" b="1" dirty="0" smtClean="0"/>
              <a:t>(Slovakia), Central European</a:t>
            </a:r>
            <a:endParaRPr lang="ru-RU" dirty="0" smtClean="0"/>
          </a:p>
          <a:p>
            <a:pPr>
              <a:defRPr/>
            </a:pPr>
            <a:r>
              <a:rPr lang="uk-UA" b="1" dirty="0" smtClean="0"/>
              <a:t>   </a:t>
            </a:r>
            <a:r>
              <a:rPr lang="en-US" b="1" dirty="0" smtClean="0"/>
              <a:t>University (Budapest, Hungary), IVAM (University of Amsterdam, Netherlands), </a:t>
            </a:r>
            <a:endParaRPr lang="ru-RU" dirty="0" smtClean="0"/>
          </a:p>
          <a:p>
            <a:pPr>
              <a:defRPr/>
            </a:pPr>
            <a:r>
              <a:rPr lang="en-US" b="1" dirty="0" smtClean="0"/>
              <a:t>Life Science University in Warsaw (Poland), UNIVERSITAT KLAGENFURT (Austria)</a:t>
            </a: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778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94611C-12F8-42CF-A1D7-E8427F683297}" type="slidenum">
              <a:rPr lang="ru-RU" smtClean="0"/>
              <a:pPr eaLnBrk="1" hangingPunct="1"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788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DC6544-4A26-49A8-9F83-D1F227D67771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798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32F4CB-4385-4190-9204-7F480695B683}" type="slidenum">
              <a:rPr lang="ru-RU" smtClean="0"/>
              <a:pPr eaLnBrk="1" hangingPunct="1"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gray">
          <a:xfrm>
            <a:off x="-166688" y="-12700"/>
            <a:ext cx="9310688" cy="6878638"/>
          </a:xfrm>
          <a:custGeom>
            <a:avLst/>
            <a:gdLst>
              <a:gd name="T0" fmla="*/ 2147483647 w 5865"/>
              <a:gd name="T1" fmla="*/ 2147483647 h 4333"/>
              <a:gd name="T2" fmla="*/ 2147483647 w 5865"/>
              <a:gd name="T3" fmla="*/ 2147483647 h 4333"/>
              <a:gd name="T4" fmla="*/ 2147483647 w 5865"/>
              <a:gd name="T5" fmla="*/ 2147483647 h 4333"/>
              <a:gd name="T6" fmla="*/ 2147483647 w 5865"/>
              <a:gd name="T7" fmla="*/ 2147483647 h 4333"/>
              <a:gd name="T8" fmla="*/ 2147483647 w 5865"/>
              <a:gd name="T9" fmla="*/ 2147483647 h 4333"/>
              <a:gd name="T10" fmla="*/ 2147483647 w 5865"/>
              <a:gd name="T11" fmla="*/ 2147483647 h 4333"/>
              <a:gd name="T12" fmla="*/ 2147483647 w 5865"/>
              <a:gd name="T13" fmla="*/ 2147483647 h 4333"/>
              <a:gd name="T14" fmla="*/ 2147483647 w 5865"/>
              <a:gd name="T15" fmla="*/ 0 h 4333"/>
              <a:gd name="T16" fmla="*/ 2147483647 w 5865"/>
              <a:gd name="T17" fmla="*/ 2147483647 h 4333"/>
              <a:gd name="T18" fmla="*/ 2147483647 w 5865"/>
              <a:gd name="T19" fmla="*/ 2147483647 h 433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865" h="4333">
                <a:moveTo>
                  <a:pt x="5865" y="2870"/>
                </a:moveTo>
                <a:cubicBezTo>
                  <a:pt x="5766" y="3006"/>
                  <a:pt x="5616" y="3111"/>
                  <a:pt x="4934" y="3427"/>
                </a:cubicBezTo>
                <a:cubicBezTo>
                  <a:pt x="4254" y="3742"/>
                  <a:pt x="3605" y="3809"/>
                  <a:pt x="3003" y="3839"/>
                </a:cubicBezTo>
                <a:cubicBezTo>
                  <a:pt x="2401" y="3869"/>
                  <a:pt x="1795" y="3862"/>
                  <a:pt x="1319" y="3610"/>
                </a:cubicBezTo>
                <a:cubicBezTo>
                  <a:pt x="784" y="3413"/>
                  <a:pt x="233" y="2771"/>
                  <a:pt x="145" y="2327"/>
                </a:cubicBezTo>
                <a:cubicBezTo>
                  <a:pt x="0" y="1528"/>
                  <a:pt x="308" y="844"/>
                  <a:pt x="519" y="553"/>
                </a:cubicBezTo>
                <a:cubicBezTo>
                  <a:pt x="729" y="262"/>
                  <a:pt x="1076" y="17"/>
                  <a:pt x="1130" y="8"/>
                </a:cubicBezTo>
                <a:lnTo>
                  <a:pt x="98" y="0"/>
                </a:lnTo>
                <a:lnTo>
                  <a:pt x="94" y="4328"/>
                </a:lnTo>
                <a:lnTo>
                  <a:pt x="5862" y="4333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" name="Freeform 16"/>
          <p:cNvSpPr>
            <a:spLocks/>
          </p:cNvSpPr>
          <p:nvPr/>
        </p:nvSpPr>
        <p:spPr bwMode="ltGray">
          <a:xfrm>
            <a:off x="-15875" y="-3175"/>
            <a:ext cx="9159875" cy="6865938"/>
          </a:xfrm>
          <a:custGeom>
            <a:avLst/>
            <a:gdLst>
              <a:gd name="T0" fmla="*/ 0 w 5770"/>
              <a:gd name="T1" fmla="*/ 2147483647 h 4325"/>
              <a:gd name="T2" fmla="*/ 0 w 5770"/>
              <a:gd name="T3" fmla="*/ 2147483647 h 4325"/>
              <a:gd name="T4" fmla="*/ 2147483647 w 5770"/>
              <a:gd name="T5" fmla="*/ 2147483647 h 4325"/>
              <a:gd name="T6" fmla="*/ 2147483647 w 5770"/>
              <a:gd name="T7" fmla="*/ 2147483647 h 4325"/>
              <a:gd name="T8" fmla="*/ 2147483647 w 5770"/>
              <a:gd name="T9" fmla="*/ 2147483647 h 4325"/>
              <a:gd name="T10" fmla="*/ 2147483647 w 5770"/>
              <a:gd name="T11" fmla="*/ 2147483647 h 4325"/>
              <a:gd name="T12" fmla="*/ 2147483647 w 5770"/>
              <a:gd name="T13" fmla="*/ 2147483647 h 4325"/>
              <a:gd name="T14" fmla="*/ 2147483647 w 5770"/>
              <a:gd name="T15" fmla="*/ 2147483647 h 4325"/>
              <a:gd name="T16" fmla="*/ 2147483647 w 5770"/>
              <a:gd name="T17" fmla="*/ 2147483647 h 4325"/>
              <a:gd name="T18" fmla="*/ 2147483647 w 5770"/>
              <a:gd name="T19" fmla="*/ 2147483647 h 4325"/>
              <a:gd name="T20" fmla="*/ 2147483647 w 5770"/>
              <a:gd name="T21" fmla="*/ 2147483647 h 4325"/>
              <a:gd name="T22" fmla="*/ 2147483647 w 5770"/>
              <a:gd name="T23" fmla="*/ 2147483647 h 4325"/>
              <a:gd name="T24" fmla="*/ 2147483647 w 5770"/>
              <a:gd name="T25" fmla="*/ 0 h 4325"/>
              <a:gd name="T26" fmla="*/ 2147483647 w 5770"/>
              <a:gd name="T27" fmla="*/ 2147483647 h 4325"/>
              <a:gd name="T28" fmla="*/ 0 w 5770"/>
              <a:gd name="T29" fmla="*/ 2147483647 h 43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770" h="4325">
                <a:moveTo>
                  <a:pt x="0" y="445"/>
                </a:moveTo>
                <a:lnTo>
                  <a:pt x="0" y="4322"/>
                </a:lnTo>
                <a:lnTo>
                  <a:pt x="3976" y="4325"/>
                </a:lnTo>
                <a:cubicBezTo>
                  <a:pt x="4424" y="4168"/>
                  <a:pt x="4665" y="4052"/>
                  <a:pt x="4975" y="3860"/>
                </a:cubicBezTo>
                <a:cubicBezTo>
                  <a:pt x="5285" y="3668"/>
                  <a:pt x="5638" y="3435"/>
                  <a:pt x="5770" y="3261"/>
                </a:cubicBezTo>
                <a:lnTo>
                  <a:pt x="5770" y="2818"/>
                </a:lnTo>
                <a:cubicBezTo>
                  <a:pt x="5747" y="2832"/>
                  <a:pt x="5548" y="2996"/>
                  <a:pt x="4865" y="3312"/>
                </a:cubicBezTo>
                <a:cubicBezTo>
                  <a:pt x="4182" y="3628"/>
                  <a:pt x="3493" y="3763"/>
                  <a:pt x="2853" y="3778"/>
                </a:cubicBezTo>
                <a:cubicBezTo>
                  <a:pt x="2213" y="3793"/>
                  <a:pt x="1592" y="3723"/>
                  <a:pt x="1025" y="3403"/>
                </a:cubicBezTo>
                <a:cubicBezTo>
                  <a:pt x="458" y="3083"/>
                  <a:pt x="248" y="2745"/>
                  <a:pt x="129" y="2288"/>
                </a:cubicBezTo>
                <a:cubicBezTo>
                  <a:pt x="10" y="1831"/>
                  <a:pt x="65" y="1026"/>
                  <a:pt x="531" y="514"/>
                </a:cubicBezTo>
                <a:cubicBezTo>
                  <a:pt x="997" y="2"/>
                  <a:pt x="1071" y="29"/>
                  <a:pt x="1080" y="2"/>
                </a:cubicBezTo>
                <a:lnTo>
                  <a:pt x="481" y="0"/>
                </a:lnTo>
                <a:cubicBezTo>
                  <a:pt x="376" y="68"/>
                  <a:pt x="264" y="174"/>
                  <a:pt x="184" y="248"/>
                </a:cubicBezTo>
                <a:cubicBezTo>
                  <a:pt x="104" y="322"/>
                  <a:pt x="38" y="404"/>
                  <a:pt x="0" y="445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024313" y="6324600"/>
            <a:ext cx="115728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600" b="1" smtClean="0"/>
              <a:t>LOGO</a:t>
            </a: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gray">
          <a:xfrm rot="5400000">
            <a:off x="4381500" y="5730875"/>
            <a:ext cx="381000" cy="1066800"/>
          </a:xfrm>
          <a:prstGeom prst="moon">
            <a:avLst>
              <a:gd name="adj" fmla="val 16250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590800"/>
            <a:ext cx="7772400" cy="1470025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962400"/>
            <a:ext cx="6400800" cy="685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C851C-B729-48B5-A8FF-F4A0D89BC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89022"/>
      </p:ext>
    </p:extLst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B9B43-FAD3-4B57-A805-5338ED02B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97231"/>
      </p:ext>
    </p:extLst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67223-394D-4539-9D40-F37AD278F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98492"/>
      </p:ext>
    </p:extLst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2D351-6818-47EE-9288-86016B53D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93587"/>
      </p:ext>
    </p:extLst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8E5BB-4B55-43A4-8618-63190BED5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03195"/>
      </p:ext>
    </p:extLst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646EA-DC8C-431B-8C07-4149DD9B6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93458"/>
      </p:ext>
    </p:extLst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DA643-B545-4B17-98CC-2CB2BCB10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53090"/>
      </p:ext>
    </p:extLst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39BDB-50E6-41D6-9808-D256822EE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2143"/>
      </p:ext>
    </p:extLst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CA36-35E9-48EA-8343-F0E0319E3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90660"/>
      </p:ext>
    </p:extLst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89AD3-D444-4F2E-A276-470DDFF62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74266"/>
      </p:ext>
    </p:extLst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E26A5-9D9E-4F1C-B757-8D51998FB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93733"/>
      </p:ext>
    </p:extLst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ltGray">
          <a:xfrm>
            <a:off x="0" y="304800"/>
            <a:ext cx="9144000" cy="6096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Freeform 13"/>
          <p:cNvSpPr>
            <a:spLocks/>
          </p:cNvSpPr>
          <p:nvPr/>
        </p:nvSpPr>
        <p:spPr bwMode="ltGray">
          <a:xfrm>
            <a:off x="0" y="5167313"/>
            <a:ext cx="9158288" cy="1701800"/>
          </a:xfrm>
          <a:custGeom>
            <a:avLst/>
            <a:gdLst>
              <a:gd name="T0" fmla="*/ 2147483647 w 5769"/>
              <a:gd name="T1" fmla="*/ 2147483647 h 1072"/>
              <a:gd name="T2" fmla="*/ 0 w 5769"/>
              <a:gd name="T3" fmla="*/ 2147483647 h 1072"/>
              <a:gd name="T4" fmla="*/ 2147483647 w 5769"/>
              <a:gd name="T5" fmla="*/ 2147483647 h 1072"/>
              <a:gd name="T6" fmla="*/ 2147483647 w 5769"/>
              <a:gd name="T7" fmla="*/ 0 h 1072"/>
              <a:gd name="T8" fmla="*/ 2147483647 w 5769"/>
              <a:gd name="T9" fmla="*/ 2147483647 h 1072"/>
              <a:gd name="T10" fmla="*/ 2147483647 w 5769"/>
              <a:gd name="T11" fmla="*/ 2147483647 h 10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69" h="1072">
                <a:moveTo>
                  <a:pt x="6" y="1072"/>
                </a:moveTo>
                <a:lnTo>
                  <a:pt x="0" y="356"/>
                </a:lnTo>
                <a:cubicBezTo>
                  <a:pt x="229" y="494"/>
                  <a:pt x="667" y="923"/>
                  <a:pt x="1975" y="914"/>
                </a:cubicBezTo>
                <a:cubicBezTo>
                  <a:pt x="3283" y="905"/>
                  <a:pt x="4891" y="539"/>
                  <a:pt x="5769" y="0"/>
                </a:cubicBezTo>
                <a:lnTo>
                  <a:pt x="5766" y="1072"/>
                </a:lnTo>
                <a:lnTo>
                  <a:pt x="6" y="1072"/>
                </a:lnTo>
                <a:close/>
              </a:path>
            </a:pathLst>
          </a:custGeom>
          <a:solidFill>
            <a:schemeClr val="accent2">
              <a:alpha val="2196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038" name="Freeform 14"/>
          <p:cNvSpPr>
            <a:spLocks/>
          </p:cNvSpPr>
          <p:nvPr/>
        </p:nvSpPr>
        <p:spPr bwMode="ltGray">
          <a:xfrm>
            <a:off x="-9525" y="5776913"/>
            <a:ext cx="9153525" cy="1095375"/>
          </a:xfrm>
          <a:custGeom>
            <a:avLst/>
            <a:gdLst/>
            <a:ahLst/>
            <a:cxnLst>
              <a:cxn ang="0">
                <a:pos x="6" y="690"/>
              </a:cxn>
              <a:cxn ang="0">
                <a:pos x="0" y="362"/>
              </a:cxn>
              <a:cxn ang="0">
                <a:pos x="1999" y="603"/>
              </a:cxn>
              <a:cxn ang="0">
                <a:pos x="5766" y="0"/>
              </a:cxn>
              <a:cxn ang="0">
                <a:pos x="5766" y="690"/>
              </a:cxn>
              <a:cxn ang="0">
                <a:pos x="6" y="690"/>
              </a:cxn>
            </a:cxnLst>
            <a:rect l="0" t="0" r="r" b="b"/>
            <a:pathLst>
              <a:path w="5766" h="690">
                <a:moveTo>
                  <a:pt x="6" y="690"/>
                </a:moveTo>
                <a:lnTo>
                  <a:pt x="0" y="362"/>
                </a:lnTo>
                <a:cubicBezTo>
                  <a:pt x="211" y="392"/>
                  <a:pt x="1078" y="610"/>
                  <a:pt x="1999" y="603"/>
                </a:cubicBezTo>
                <a:cubicBezTo>
                  <a:pt x="2920" y="596"/>
                  <a:pt x="4596" y="485"/>
                  <a:pt x="5766" y="0"/>
                </a:cubicBezTo>
                <a:lnTo>
                  <a:pt x="5766" y="690"/>
                </a:lnTo>
                <a:lnTo>
                  <a:pt x="6" y="69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525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7404A7B-F297-4D86-A5BA-F175DAE59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2126" y="1268760"/>
            <a:ext cx="911454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Participation of Odessa State Environmental University in </a:t>
            </a:r>
            <a:r>
              <a:rPr lang="uk-UA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/>
            </a:r>
            <a:br>
              <a:rPr lang="uk-UA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</a:b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EU international </a:t>
            </a:r>
            <a:r>
              <a:rPr lang="en-US" sz="5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programmes</a:t>
            </a:r>
            <a:endParaRPr lang="uk-UA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8" descr="Безымянный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3833812"/>
            <a:ext cx="2276475" cy="3024188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bliqueBottom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74960105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dirty="0" smtClean="0"/>
              <a:t>TEMPUS IV PROGRAMME</a:t>
            </a:r>
            <a:endParaRPr lang="ru-RU" dirty="0" smtClean="0"/>
          </a:p>
        </p:txBody>
      </p:sp>
      <p:sp>
        <p:nvSpPr>
          <p:cNvPr id="35843" name="Прямоугольник 2"/>
          <p:cNvSpPr>
            <a:spLocks noChangeArrowheads="1"/>
          </p:cNvSpPr>
          <p:nvPr/>
        </p:nvSpPr>
        <p:spPr bwMode="auto">
          <a:xfrm>
            <a:off x="42863" y="1052513"/>
            <a:ext cx="9144000" cy="573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DEVELOPMENT OF QUALIFICATION FRAMEWORK IN METEOROLOGY </a:t>
            </a:r>
            <a:endParaRPr lang="ru-RU" sz="20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159352-TEMPUS-FI-TEMPUS-JPHES</a:t>
            </a:r>
            <a:endParaRPr lang="ru-RU" sz="20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QualiMet</a:t>
            </a: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project has the following specific objectives:</a:t>
            </a:r>
            <a:endParaRPr lang="ru-RU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1. To develop standards of knowledge, skills and competence for all qualifications up to Doctoral level needed in all possible occupations a meteorology learner can undertake</a:t>
            </a:r>
            <a:endParaRPr lang="ru-RU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2. To develop reciprocally recognized rubrics, criteria, methods and tools for assessing the compliance with the developed standards (quality assurance)</a:t>
            </a:r>
            <a:endParaRPr lang="ru-RU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3. To set a network of  Centers of Excellence as a primary designer of sample education programs and learning experiences, both in traditional and distant setting of delivery,  leading to achievement of the standards of knowledge, skills and competences </a:t>
            </a:r>
            <a:endParaRPr lang="ru-RU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4. To set a system of mutual international recognition and award of qualifications in meteorology based on the developed procedures</a:t>
            </a:r>
            <a:endParaRPr lang="ru-RU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Main applicants</a:t>
            </a:r>
            <a:r>
              <a:rPr lang="uk-UA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University of Helsinki (Finland), University of Tartu (Estonia), University of Copenhagen (Denmark). Russian State </a:t>
            </a:r>
            <a:r>
              <a:rPr lang="en-US" sz="16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Hydrometeorological</a:t>
            </a: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University (RSHU), Academic Association of the Russian universities in the area of hydrometeorology (AAU), </a:t>
            </a:r>
            <a:r>
              <a:rPr lang="en-US" sz="16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Roshydromet</a:t>
            </a: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Advanced Training Institute (ATI),      non-profit </a:t>
            </a:r>
            <a:r>
              <a:rPr lang="en-US" sz="16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organisation</a:t>
            </a: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"</a:t>
            </a:r>
            <a:r>
              <a:rPr lang="en-US" sz="16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Meteoagency</a:t>
            </a: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lang="en-US" sz="16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Roshydromet</a:t>
            </a: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" and  </a:t>
            </a:r>
            <a:r>
              <a:rPr lang="en-US" sz="16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Tver</a:t>
            </a: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State University</a:t>
            </a:r>
            <a:endParaRPr lang="ru-RU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63562"/>
          </a:xfrm>
        </p:spPr>
        <p:txBody>
          <a:bodyPr/>
          <a:lstStyle/>
          <a:p>
            <a:r>
              <a:rPr lang="en-US" dirty="0" smtClean="0"/>
              <a:t>TEMPUS IV PROGRAMME</a:t>
            </a:r>
            <a:endParaRPr lang="ru-RU" dirty="0" smtClean="0"/>
          </a:p>
        </p:txBody>
      </p:sp>
      <p:sp>
        <p:nvSpPr>
          <p:cNvPr id="36867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059362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 smtClean="0"/>
              <a:t>EU Based Course in Foodstuff Expertise &amp; Quality Control</a:t>
            </a:r>
          </a:p>
          <a:p>
            <a:pPr marL="0" indent="0" algn="ctr">
              <a:buNone/>
            </a:pPr>
            <a:r>
              <a:rPr lang="en-US" sz="2000" b="1" dirty="0" smtClean="0"/>
              <a:t>159173-TEMPUS-1-2009-1-DE-TEMPUS-JPCR</a:t>
            </a:r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dirty="0" smtClean="0"/>
              <a:t>The Specific Project Objective is to create and implement the EU Based Master Course in Foodstuff Expertise &amp; Quality Control in four Ukrainian Universities, which will be based on the modern EU teaching standards.</a:t>
            </a:r>
          </a:p>
          <a:p>
            <a:pPr marL="0" indent="0">
              <a:buNone/>
            </a:pPr>
            <a:r>
              <a:rPr lang="en-US" sz="2000" b="1" dirty="0" smtClean="0"/>
              <a:t>Main applicants</a:t>
            </a:r>
            <a:r>
              <a:rPr lang="en-US" sz="2000" dirty="0" smtClean="0"/>
              <a:t>: </a:t>
            </a:r>
          </a:p>
          <a:p>
            <a:pPr marL="0" indent="0">
              <a:buNone/>
            </a:pPr>
            <a:r>
              <a:rPr lang="en-US" sz="2000" dirty="0" smtClean="0"/>
              <a:t>University of Applied Sciences </a:t>
            </a:r>
            <a:r>
              <a:rPr lang="en-US" sz="2000" dirty="0" err="1" smtClean="0"/>
              <a:t>Weihenstephan</a:t>
            </a:r>
            <a:r>
              <a:rPr lang="en-US" sz="2000" dirty="0" smtClean="0"/>
              <a:t> (Germany), </a:t>
            </a:r>
          </a:p>
          <a:p>
            <a:pPr marL="0" indent="0">
              <a:buNone/>
            </a:pPr>
            <a:r>
              <a:rPr lang="en-US" sz="2000" dirty="0" smtClean="0"/>
              <a:t>University of Parma (Italy), Agricultural University – Plovdiv (</a:t>
            </a:r>
            <a:r>
              <a:rPr lang="en-US" sz="2000" dirty="0" err="1" smtClean="0"/>
              <a:t>Bulgary</a:t>
            </a:r>
            <a:r>
              <a:rPr lang="en-US" sz="2000" dirty="0" smtClean="0"/>
              <a:t>), </a:t>
            </a:r>
          </a:p>
          <a:p>
            <a:pPr marL="0" indent="0">
              <a:buNone/>
            </a:pPr>
            <a:r>
              <a:rPr lang="en-US" sz="2000" dirty="0" err="1" smtClean="0"/>
              <a:t>Kharkiv</a:t>
            </a:r>
            <a:r>
              <a:rPr lang="en-US" sz="2000" dirty="0" smtClean="0"/>
              <a:t> State </a:t>
            </a:r>
            <a:r>
              <a:rPr lang="en-US" sz="2000" dirty="0" err="1" smtClean="0"/>
              <a:t>Zooveterinary</a:t>
            </a:r>
            <a:r>
              <a:rPr lang="en-US" sz="2000" dirty="0" smtClean="0"/>
              <a:t> Academy (Ukraine), </a:t>
            </a:r>
            <a:r>
              <a:rPr lang="en-US" sz="2000" dirty="0" err="1" smtClean="0"/>
              <a:t>Dnipropetrovsk</a:t>
            </a:r>
            <a:r>
              <a:rPr lang="en-US" sz="2000" dirty="0" smtClean="0"/>
              <a:t> State Agrarian University, Kherson State Agrarian University, </a:t>
            </a:r>
          </a:p>
          <a:p>
            <a:pPr marL="0" indent="0">
              <a:buNone/>
            </a:pPr>
            <a:r>
              <a:rPr lang="en-US" sz="2000" dirty="0" smtClean="0"/>
              <a:t>Ukrainian Corporation of industrial meat production,</a:t>
            </a:r>
          </a:p>
          <a:p>
            <a:pPr marL="0" indent="0">
              <a:buNone/>
            </a:pPr>
            <a:r>
              <a:rPr lang="en-US" sz="2000" dirty="0" smtClean="0"/>
              <a:t>Paulo &amp; Beatriz – </a:t>
            </a:r>
            <a:r>
              <a:rPr lang="en-US" sz="2000" dirty="0" err="1" smtClean="0"/>
              <a:t>Consultores</a:t>
            </a:r>
            <a:r>
              <a:rPr lang="en-US" sz="2000" dirty="0" smtClean="0"/>
              <a:t> </a:t>
            </a:r>
            <a:r>
              <a:rPr lang="en-US" sz="2000" dirty="0" err="1" smtClean="0"/>
              <a:t>Associados</a:t>
            </a:r>
            <a:r>
              <a:rPr lang="en-US" sz="2000" dirty="0" smtClean="0"/>
              <a:t>, </a:t>
            </a:r>
            <a:r>
              <a:rPr lang="en-US" sz="2000" dirty="0" err="1" smtClean="0"/>
              <a:t>Lda</a:t>
            </a:r>
            <a:r>
              <a:rPr lang="en-US" sz="2000" dirty="0" smtClean="0"/>
              <a:t> (Portugal)</a:t>
            </a:r>
          </a:p>
          <a:p>
            <a:endParaRPr lang="ru-RU" sz="2000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TEMPUS IV PROGRAMME</a:t>
            </a: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066800"/>
            <a:ext cx="8785225" cy="5059363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1800" b="1" dirty="0"/>
              <a:t>Environmental Governance for Environmental Curricula</a:t>
            </a:r>
            <a:endParaRPr lang="ru-RU" sz="1800" b="1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uk-UA" sz="1800" b="1" dirty="0"/>
              <a:t>511390-</a:t>
            </a:r>
            <a:r>
              <a:rPr lang="en-US" sz="1800" b="1" dirty="0"/>
              <a:t>TEMPUS</a:t>
            </a:r>
            <a:r>
              <a:rPr lang="uk-UA" sz="1800" b="1" dirty="0"/>
              <a:t>-1-2010-1-</a:t>
            </a:r>
            <a:r>
              <a:rPr lang="en-US" sz="1800" b="1" dirty="0"/>
              <a:t>SK</a:t>
            </a:r>
            <a:r>
              <a:rPr lang="uk-UA" sz="1800" b="1" dirty="0"/>
              <a:t>-</a:t>
            </a:r>
            <a:r>
              <a:rPr lang="en-US" sz="1800" b="1" dirty="0"/>
              <a:t>TEMPUS</a:t>
            </a:r>
            <a:r>
              <a:rPr lang="uk-UA" sz="1800" b="1" dirty="0"/>
              <a:t>-</a:t>
            </a:r>
            <a:r>
              <a:rPr lang="en-US" sz="1800" b="1" dirty="0"/>
              <a:t>JPCR </a:t>
            </a:r>
            <a:r>
              <a:rPr lang="uk-UA" sz="1800" b="1" dirty="0"/>
              <a:t>2011-2014</a:t>
            </a:r>
            <a:endParaRPr lang="ru-RU" sz="1800" b="1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600" b="1" dirty="0"/>
              <a:t>Specific objectives:</a:t>
            </a:r>
            <a:endParaRPr lang="ru-RU" sz="1600" dirty="0"/>
          </a:p>
          <a:p>
            <a:pPr>
              <a:buFont typeface="Wingdings" pitchFamily="2" charset="2"/>
              <a:buChar char="Ø"/>
              <a:defRPr/>
            </a:pPr>
            <a:r>
              <a:rPr lang="uk-UA" sz="1600" b="1" dirty="0" err="1" smtClean="0"/>
              <a:t>To</a:t>
            </a:r>
            <a:r>
              <a:rPr lang="uk-UA" sz="1600" b="1" dirty="0" smtClean="0"/>
              <a:t> </a:t>
            </a:r>
            <a:r>
              <a:rPr lang="uk-UA" sz="1600" b="1" dirty="0" err="1"/>
              <a:t>upgrade</a:t>
            </a:r>
            <a:r>
              <a:rPr lang="uk-UA" sz="1600" b="1" dirty="0"/>
              <a:t> </a:t>
            </a:r>
            <a:r>
              <a:rPr lang="uk-UA" sz="1600" b="1" dirty="0" err="1"/>
              <a:t>curricula</a:t>
            </a:r>
            <a:r>
              <a:rPr lang="uk-UA" sz="1600" b="1" dirty="0"/>
              <a:t> </a:t>
            </a:r>
            <a:r>
              <a:rPr lang="uk-UA" sz="1600" b="1" dirty="0" err="1"/>
              <a:t>of</a:t>
            </a:r>
            <a:r>
              <a:rPr lang="uk-UA" sz="1600" b="1" dirty="0"/>
              <a:t> </a:t>
            </a:r>
            <a:r>
              <a:rPr lang="uk-UA" sz="1600" b="1" dirty="0" err="1"/>
              <a:t>three</a:t>
            </a:r>
            <a:r>
              <a:rPr lang="uk-UA" sz="1600" b="1" dirty="0"/>
              <a:t> </a:t>
            </a:r>
            <a:r>
              <a:rPr lang="uk-UA" sz="1600" b="1" dirty="0" err="1"/>
              <a:t>major</a:t>
            </a:r>
            <a:r>
              <a:rPr lang="uk-UA" sz="1600" b="1" dirty="0"/>
              <a:t> </a:t>
            </a:r>
            <a:r>
              <a:rPr lang="uk-UA" sz="1600" b="1" dirty="0" err="1"/>
              <a:t>areas</a:t>
            </a:r>
            <a:r>
              <a:rPr lang="uk-UA" sz="1600" b="1" dirty="0"/>
              <a:t> </a:t>
            </a:r>
            <a:r>
              <a:rPr lang="uk-UA" sz="1600" b="1" dirty="0" err="1"/>
              <a:t>of</a:t>
            </a:r>
            <a:r>
              <a:rPr lang="uk-UA" sz="1600" b="1" dirty="0"/>
              <a:t> </a:t>
            </a:r>
            <a:r>
              <a:rPr lang="uk-UA" sz="1600" b="1" dirty="0" err="1"/>
              <a:t>environmental</a:t>
            </a:r>
            <a:r>
              <a:rPr lang="uk-UA" sz="1600" b="1" dirty="0"/>
              <a:t> </a:t>
            </a:r>
            <a:r>
              <a:rPr lang="uk-UA" sz="1600" b="1" dirty="0" err="1"/>
              <a:t>education</a:t>
            </a:r>
            <a:r>
              <a:rPr lang="uk-UA" sz="1600" b="1" dirty="0"/>
              <a:t> </a:t>
            </a:r>
            <a:r>
              <a:rPr lang="uk-UA" sz="1600" b="1" dirty="0" err="1"/>
              <a:t>in</a:t>
            </a:r>
            <a:r>
              <a:rPr lang="uk-UA" sz="1600" b="1" dirty="0"/>
              <a:t> </a:t>
            </a:r>
            <a:r>
              <a:rPr lang="uk-UA" sz="1600" b="1" dirty="0" err="1"/>
              <a:t>partner</a:t>
            </a:r>
            <a:r>
              <a:rPr lang="uk-UA" sz="1600" b="1" dirty="0"/>
              <a:t> </a:t>
            </a:r>
            <a:r>
              <a:rPr lang="uk-UA" sz="1600" b="1" dirty="0" err="1"/>
              <a:t>universities</a:t>
            </a:r>
            <a:r>
              <a:rPr lang="uk-UA" sz="1600" b="1" dirty="0"/>
              <a:t> </a:t>
            </a:r>
            <a:r>
              <a:rPr lang="uk-UA" sz="1600" b="1" dirty="0" err="1"/>
              <a:t>of</a:t>
            </a:r>
            <a:r>
              <a:rPr lang="uk-UA" sz="1600" b="1" dirty="0"/>
              <a:t> </a:t>
            </a:r>
            <a:r>
              <a:rPr lang="uk-UA" sz="1600" b="1" dirty="0" err="1"/>
              <a:t>Belarus</a:t>
            </a:r>
            <a:r>
              <a:rPr lang="uk-UA" sz="1600" b="1" dirty="0"/>
              <a:t>, </a:t>
            </a:r>
            <a:r>
              <a:rPr lang="uk-UA" sz="1600" b="1" dirty="0" err="1"/>
              <a:t>Russia</a:t>
            </a:r>
            <a:r>
              <a:rPr lang="uk-UA" sz="1600" b="1" dirty="0"/>
              <a:t> </a:t>
            </a:r>
            <a:r>
              <a:rPr lang="uk-UA" sz="1600" b="1" dirty="0" err="1"/>
              <a:t>and</a:t>
            </a:r>
            <a:r>
              <a:rPr lang="uk-UA" sz="1600" b="1" dirty="0"/>
              <a:t> </a:t>
            </a:r>
            <a:r>
              <a:rPr lang="uk-UA" sz="1600" b="1" dirty="0" err="1"/>
              <a:t>Ukraine</a:t>
            </a:r>
            <a:r>
              <a:rPr lang="uk-UA" sz="1600" b="1" dirty="0"/>
              <a:t> (</a:t>
            </a:r>
            <a:r>
              <a:rPr lang="uk-UA" sz="1600" b="1" dirty="0" err="1"/>
              <a:t>environmental</a:t>
            </a:r>
            <a:r>
              <a:rPr lang="uk-UA" sz="1600" b="1" dirty="0"/>
              <a:t> </a:t>
            </a:r>
            <a:r>
              <a:rPr lang="uk-UA" sz="1600" b="1" dirty="0" err="1"/>
              <a:t>policy</a:t>
            </a:r>
            <a:r>
              <a:rPr lang="uk-UA" sz="1600" b="1" dirty="0"/>
              <a:t>, </a:t>
            </a:r>
            <a:r>
              <a:rPr lang="uk-UA" sz="1600" b="1" dirty="0" err="1"/>
              <a:t>management</a:t>
            </a:r>
            <a:r>
              <a:rPr lang="uk-UA" sz="1600" b="1" dirty="0"/>
              <a:t> </a:t>
            </a:r>
            <a:r>
              <a:rPr lang="uk-UA" sz="1600" b="1" dirty="0" err="1"/>
              <a:t>and</a:t>
            </a:r>
            <a:r>
              <a:rPr lang="uk-UA" sz="1600" b="1" dirty="0"/>
              <a:t> </a:t>
            </a:r>
            <a:r>
              <a:rPr lang="uk-UA" sz="1600" b="1" dirty="0" err="1"/>
              <a:t>science</a:t>
            </a:r>
            <a:r>
              <a:rPr lang="uk-UA" sz="1600" b="1" dirty="0"/>
              <a:t>), </a:t>
            </a:r>
            <a:r>
              <a:rPr lang="uk-UA" sz="1600" b="1" dirty="0" err="1"/>
              <a:t>in</a:t>
            </a:r>
            <a:r>
              <a:rPr lang="uk-UA" sz="1600" b="1" dirty="0"/>
              <a:t> </a:t>
            </a:r>
            <a:r>
              <a:rPr lang="uk-UA" sz="1600" b="1" dirty="0" err="1"/>
              <a:t>particular</a:t>
            </a:r>
            <a:r>
              <a:rPr lang="uk-UA" sz="1600" b="1" dirty="0"/>
              <a:t> </a:t>
            </a:r>
            <a:r>
              <a:rPr lang="uk-UA" sz="1600" b="1" dirty="0" err="1"/>
              <a:t>enhancing</a:t>
            </a:r>
            <a:r>
              <a:rPr lang="uk-UA" sz="1600" b="1" dirty="0"/>
              <a:t> </a:t>
            </a:r>
            <a:r>
              <a:rPr lang="uk-UA" sz="1600" b="1" dirty="0" err="1"/>
              <a:t>policy</a:t>
            </a:r>
            <a:r>
              <a:rPr lang="uk-UA" sz="1600" b="1" dirty="0"/>
              <a:t> </a:t>
            </a:r>
            <a:r>
              <a:rPr lang="uk-UA" sz="1600" b="1" dirty="0" err="1"/>
              <a:t>dimension</a:t>
            </a:r>
            <a:r>
              <a:rPr lang="uk-UA" sz="1600" b="1" dirty="0"/>
              <a:t>, </a:t>
            </a:r>
            <a:r>
              <a:rPr lang="uk-UA" sz="1600" b="1" dirty="0" err="1"/>
              <a:t>practical</a:t>
            </a:r>
            <a:r>
              <a:rPr lang="uk-UA" sz="1600" b="1" dirty="0"/>
              <a:t> </a:t>
            </a:r>
            <a:r>
              <a:rPr lang="uk-UA" sz="1600" b="1" dirty="0" err="1"/>
              <a:t>orientation</a:t>
            </a:r>
            <a:r>
              <a:rPr lang="uk-UA" sz="1600" b="1" dirty="0"/>
              <a:t>, </a:t>
            </a:r>
            <a:r>
              <a:rPr lang="uk-UA" sz="1600" b="1" dirty="0" err="1"/>
              <a:t>and</a:t>
            </a:r>
            <a:r>
              <a:rPr lang="uk-UA" sz="1600" b="1" dirty="0"/>
              <a:t> </a:t>
            </a:r>
            <a:r>
              <a:rPr lang="uk-UA" sz="1600" b="1" dirty="0" err="1"/>
              <a:t>international</a:t>
            </a:r>
            <a:r>
              <a:rPr lang="uk-UA" sz="1600" b="1" dirty="0"/>
              <a:t> </a:t>
            </a:r>
            <a:r>
              <a:rPr lang="uk-UA" sz="1600" b="1" dirty="0" err="1"/>
              <a:t>context</a:t>
            </a:r>
            <a:r>
              <a:rPr lang="uk-UA" sz="1600" b="1" dirty="0"/>
              <a:t>, </a:t>
            </a:r>
            <a:r>
              <a:rPr lang="uk-UA" sz="1600" b="1" dirty="0" err="1"/>
              <a:t>by</a:t>
            </a:r>
            <a:r>
              <a:rPr lang="uk-UA" sz="1600" b="1" dirty="0"/>
              <a:t> </a:t>
            </a:r>
            <a:r>
              <a:rPr lang="uk-UA" sz="1600" b="1" dirty="0" err="1"/>
              <a:t>developing</a:t>
            </a:r>
            <a:r>
              <a:rPr lang="uk-UA" sz="1600" b="1" dirty="0"/>
              <a:t> a </a:t>
            </a:r>
            <a:r>
              <a:rPr lang="uk-UA" sz="1600" b="1" dirty="0" err="1"/>
              <a:t>three</a:t>
            </a:r>
            <a:r>
              <a:rPr lang="uk-UA" sz="1600" b="1" dirty="0"/>
              <a:t> </a:t>
            </a:r>
            <a:r>
              <a:rPr lang="uk-UA" sz="1600" b="1" dirty="0" err="1"/>
              <a:t>cycle</a:t>
            </a:r>
            <a:r>
              <a:rPr lang="uk-UA" sz="1600" b="1" dirty="0"/>
              <a:t> </a:t>
            </a:r>
            <a:r>
              <a:rPr lang="uk-UA" sz="1600" b="1" dirty="0" err="1"/>
              <a:t>program</a:t>
            </a:r>
            <a:r>
              <a:rPr lang="uk-UA" sz="1600" b="1" dirty="0"/>
              <a:t> </a:t>
            </a:r>
            <a:r>
              <a:rPr lang="uk-UA" sz="1600" b="1" dirty="0" err="1"/>
              <a:t>in</a:t>
            </a:r>
            <a:r>
              <a:rPr lang="uk-UA" sz="1600" b="1" dirty="0"/>
              <a:t> </a:t>
            </a:r>
            <a:r>
              <a:rPr lang="uk-UA" sz="1600" b="1" dirty="0" err="1"/>
              <a:t>environmental</a:t>
            </a:r>
            <a:r>
              <a:rPr lang="uk-UA" sz="1600" b="1" dirty="0"/>
              <a:t> </a:t>
            </a:r>
            <a:r>
              <a:rPr lang="uk-UA" sz="1600" b="1" dirty="0" err="1"/>
              <a:t>governance</a:t>
            </a:r>
            <a:r>
              <a:rPr lang="uk-UA" sz="1600" b="1" dirty="0"/>
              <a:t>;</a:t>
            </a:r>
            <a:endParaRPr lang="ru-RU" sz="1600" dirty="0"/>
          </a:p>
          <a:p>
            <a:pPr>
              <a:buFont typeface="Wingdings" pitchFamily="2" charset="2"/>
              <a:buChar char="Ø"/>
              <a:defRPr/>
            </a:pPr>
            <a:r>
              <a:rPr lang="uk-UA" sz="1600" b="1" dirty="0" err="1" smtClean="0"/>
              <a:t>To</a:t>
            </a:r>
            <a:r>
              <a:rPr lang="uk-UA" sz="1600" b="1" dirty="0" smtClean="0"/>
              <a:t> </a:t>
            </a:r>
            <a:r>
              <a:rPr lang="uk-UA" sz="1600" b="1" dirty="0" err="1"/>
              <a:t>transfer</a:t>
            </a:r>
            <a:r>
              <a:rPr lang="uk-UA" sz="1600" b="1" dirty="0"/>
              <a:t> </a:t>
            </a:r>
            <a:r>
              <a:rPr lang="uk-UA" sz="1600" b="1" dirty="0" err="1"/>
              <a:t>the</a:t>
            </a:r>
            <a:r>
              <a:rPr lang="uk-UA" sz="1600" b="1" dirty="0"/>
              <a:t> </a:t>
            </a:r>
            <a:r>
              <a:rPr lang="uk-UA" sz="1600" b="1" dirty="0" err="1"/>
              <a:t>best</a:t>
            </a:r>
            <a:r>
              <a:rPr lang="uk-UA" sz="1600" b="1" dirty="0"/>
              <a:t> </a:t>
            </a:r>
            <a:r>
              <a:rPr lang="uk-UA" sz="1600" b="1" dirty="0" err="1"/>
              <a:t>Bologna</a:t>
            </a:r>
            <a:r>
              <a:rPr lang="uk-UA" sz="1600" b="1" dirty="0"/>
              <a:t> </a:t>
            </a:r>
            <a:r>
              <a:rPr lang="uk-UA" sz="1600" b="1" dirty="0" err="1"/>
              <a:t>practices</a:t>
            </a:r>
            <a:r>
              <a:rPr lang="uk-UA" sz="1600" b="1" dirty="0"/>
              <a:t> (</a:t>
            </a:r>
            <a:r>
              <a:rPr lang="uk-UA" sz="1600" b="1" dirty="0" err="1"/>
              <a:t>e.g</a:t>
            </a:r>
            <a:r>
              <a:rPr lang="uk-UA" sz="1600" b="1" dirty="0"/>
              <a:t>. </a:t>
            </a:r>
            <a:r>
              <a:rPr lang="uk-UA" sz="1600" b="1" dirty="0" err="1"/>
              <a:t>principles</a:t>
            </a:r>
            <a:r>
              <a:rPr lang="uk-UA" sz="1600" b="1" dirty="0"/>
              <a:t> </a:t>
            </a:r>
            <a:r>
              <a:rPr lang="uk-UA" sz="1600" b="1" dirty="0" err="1"/>
              <a:t>and</a:t>
            </a:r>
            <a:r>
              <a:rPr lang="uk-UA" sz="1600" b="1" dirty="0"/>
              <a:t> </a:t>
            </a:r>
            <a:r>
              <a:rPr lang="uk-UA" sz="1600" b="1" dirty="0" err="1"/>
              <a:t>organisation</a:t>
            </a:r>
            <a:r>
              <a:rPr lang="uk-UA" sz="1600" b="1" dirty="0"/>
              <a:t> </a:t>
            </a:r>
            <a:r>
              <a:rPr lang="uk-UA" sz="1600" b="1" dirty="0" err="1"/>
              <a:t>of</a:t>
            </a:r>
            <a:r>
              <a:rPr lang="uk-UA" sz="1600" b="1" dirty="0"/>
              <a:t> </a:t>
            </a:r>
            <a:r>
              <a:rPr lang="uk-UA" sz="1600" b="1" dirty="0" err="1"/>
              <a:t>curriculum</a:t>
            </a:r>
            <a:r>
              <a:rPr lang="uk-UA" sz="1600" b="1" dirty="0"/>
              <a:t> </a:t>
            </a:r>
            <a:r>
              <a:rPr lang="uk-UA" sz="1600" b="1" dirty="0" err="1"/>
              <a:t>development</a:t>
            </a:r>
            <a:r>
              <a:rPr lang="uk-UA" sz="1600" b="1" dirty="0"/>
              <a:t>, </a:t>
            </a:r>
            <a:r>
              <a:rPr lang="uk-UA" sz="1600" b="1" dirty="0" err="1"/>
              <a:t>innovative</a:t>
            </a:r>
            <a:r>
              <a:rPr lang="uk-UA" sz="1600" b="1" dirty="0"/>
              <a:t> </a:t>
            </a:r>
            <a:r>
              <a:rPr lang="uk-UA" sz="1600" b="1" dirty="0" err="1"/>
              <a:t>learning</a:t>
            </a:r>
            <a:r>
              <a:rPr lang="uk-UA" sz="1600" b="1" dirty="0"/>
              <a:t> </a:t>
            </a:r>
            <a:r>
              <a:rPr lang="uk-UA" sz="1600" b="1" dirty="0" err="1"/>
              <a:t>etc</a:t>
            </a:r>
            <a:r>
              <a:rPr lang="uk-UA" sz="1600" b="1" dirty="0"/>
              <a:t>) </a:t>
            </a:r>
            <a:r>
              <a:rPr lang="uk-UA" sz="1600" b="1" dirty="0" err="1"/>
              <a:t>from</a:t>
            </a:r>
            <a:r>
              <a:rPr lang="uk-UA" sz="1600" b="1" dirty="0"/>
              <a:t> EU </a:t>
            </a:r>
            <a:r>
              <a:rPr lang="uk-UA" sz="1600" b="1" dirty="0" err="1"/>
              <a:t>to</a:t>
            </a:r>
            <a:r>
              <a:rPr lang="uk-UA" sz="1600" b="1" dirty="0"/>
              <a:t> </a:t>
            </a:r>
            <a:r>
              <a:rPr lang="uk-UA" sz="1600" b="1" dirty="0" err="1"/>
              <a:t>the</a:t>
            </a:r>
            <a:r>
              <a:rPr lang="uk-UA" sz="1600" b="1" dirty="0"/>
              <a:t> </a:t>
            </a:r>
            <a:r>
              <a:rPr lang="uk-UA" sz="1600" b="1" dirty="0" err="1"/>
              <a:t>partner</a:t>
            </a:r>
            <a:r>
              <a:rPr lang="uk-UA" sz="1600" b="1" dirty="0"/>
              <a:t> </a:t>
            </a:r>
            <a:r>
              <a:rPr lang="uk-UA" sz="1600" b="1" dirty="0" err="1"/>
              <a:t>countries</a:t>
            </a:r>
            <a:r>
              <a:rPr lang="uk-UA" sz="1600" b="1" dirty="0"/>
              <a:t>, </a:t>
            </a:r>
            <a:r>
              <a:rPr lang="uk-UA" sz="1600" b="1" dirty="0" err="1"/>
              <a:t>and</a:t>
            </a:r>
            <a:r>
              <a:rPr lang="uk-UA" sz="1600" b="1" dirty="0"/>
              <a:t> </a:t>
            </a:r>
            <a:r>
              <a:rPr lang="uk-UA" sz="1600" b="1" dirty="0" err="1"/>
              <a:t>advocating</a:t>
            </a:r>
            <a:r>
              <a:rPr lang="uk-UA" sz="1600" b="1" dirty="0"/>
              <a:t> </a:t>
            </a:r>
            <a:r>
              <a:rPr lang="uk-UA" sz="1600" b="1" dirty="0" err="1"/>
              <a:t>Bologna</a:t>
            </a:r>
            <a:r>
              <a:rPr lang="uk-UA" sz="1600" b="1" dirty="0"/>
              <a:t> </a:t>
            </a:r>
            <a:r>
              <a:rPr lang="uk-UA" sz="1600" b="1" dirty="0" err="1"/>
              <a:t>values</a:t>
            </a:r>
            <a:r>
              <a:rPr lang="uk-UA" sz="1600" b="1" dirty="0"/>
              <a:t> </a:t>
            </a:r>
            <a:r>
              <a:rPr lang="uk-UA" sz="1600" b="1" dirty="0" err="1"/>
              <a:t>and</a:t>
            </a:r>
            <a:r>
              <a:rPr lang="uk-UA" sz="1600" b="1" dirty="0"/>
              <a:t> </a:t>
            </a:r>
            <a:r>
              <a:rPr lang="uk-UA" sz="1600" b="1" dirty="0" err="1"/>
              <a:t>principles</a:t>
            </a:r>
            <a:r>
              <a:rPr lang="uk-UA" sz="1600" b="1" dirty="0"/>
              <a:t> </a:t>
            </a:r>
            <a:r>
              <a:rPr lang="uk-UA" sz="1600" b="1" dirty="0" err="1"/>
              <a:t>in</a:t>
            </a:r>
            <a:r>
              <a:rPr lang="uk-UA" sz="1600" b="1" dirty="0"/>
              <a:t> </a:t>
            </a:r>
            <a:r>
              <a:rPr lang="uk-UA" sz="1600" b="1" dirty="0" err="1"/>
              <a:t>Belarus</a:t>
            </a:r>
            <a:r>
              <a:rPr lang="uk-UA" sz="1600" b="1" dirty="0"/>
              <a:t>;</a:t>
            </a:r>
            <a:endParaRPr lang="ru-RU" sz="1600" dirty="0"/>
          </a:p>
          <a:p>
            <a:pPr>
              <a:buFont typeface="Wingdings" pitchFamily="2" charset="2"/>
              <a:buChar char="Ø"/>
              <a:defRPr/>
            </a:pPr>
            <a:r>
              <a:rPr lang="uk-UA" sz="1600" b="1" dirty="0" err="1" smtClean="0"/>
              <a:t>To</a:t>
            </a:r>
            <a:r>
              <a:rPr lang="uk-UA" sz="1600" b="1" dirty="0" smtClean="0"/>
              <a:t> </a:t>
            </a:r>
            <a:r>
              <a:rPr lang="uk-UA" sz="1600" b="1" dirty="0" err="1"/>
              <a:t>build</a:t>
            </a:r>
            <a:r>
              <a:rPr lang="uk-UA" sz="1600" b="1" dirty="0"/>
              <a:t> </a:t>
            </a:r>
            <a:r>
              <a:rPr lang="uk-UA" sz="1600" b="1" dirty="0" err="1"/>
              <a:t>capacity</a:t>
            </a:r>
            <a:r>
              <a:rPr lang="uk-UA" sz="1600" b="1" dirty="0"/>
              <a:t> </a:t>
            </a:r>
            <a:r>
              <a:rPr lang="uk-UA" sz="1600" b="1" dirty="0" err="1"/>
              <a:t>for</a:t>
            </a:r>
            <a:r>
              <a:rPr lang="uk-UA" sz="1600" b="1" dirty="0"/>
              <a:t> pro-</a:t>
            </a:r>
            <a:r>
              <a:rPr lang="uk-UA" sz="1600" b="1" dirty="0" err="1"/>
              <a:t>active</a:t>
            </a:r>
            <a:r>
              <a:rPr lang="uk-UA" sz="1600" b="1" dirty="0"/>
              <a:t>, </a:t>
            </a:r>
            <a:r>
              <a:rPr lang="uk-UA" sz="1600" b="1" dirty="0" err="1"/>
              <a:t>innovative</a:t>
            </a:r>
            <a:r>
              <a:rPr lang="uk-UA" sz="1600" b="1" dirty="0"/>
              <a:t> </a:t>
            </a:r>
            <a:r>
              <a:rPr lang="uk-UA" sz="1600" b="1" dirty="0" err="1"/>
              <a:t>and</a:t>
            </a:r>
            <a:r>
              <a:rPr lang="uk-UA" sz="1600" b="1" dirty="0"/>
              <a:t> </a:t>
            </a:r>
            <a:r>
              <a:rPr lang="uk-UA" sz="1600" b="1" dirty="0" err="1"/>
              <a:t>competitive</a:t>
            </a:r>
            <a:r>
              <a:rPr lang="uk-UA" sz="1600" b="1" dirty="0"/>
              <a:t> </a:t>
            </a:r>
            <a:r>
              <a:rPr lang="uk-UA" sz="1600" b="1" dirty="0" err="1"/>
              <a:t>universities</a:t>
            </a:r>
            <a:r>
              <a:rPr lang="uk-UA" sz="1600" b="1" dirty="0"/>
              <a:t>, </a:t>
            </a:r>
            <a:r>
              <a:rPr lang="uk-UA" sz="1600" b="1" dirty="0" err="1"/>
              <a:t>including</a:t>
            </a:r>
            <a:r>
              <a:rPr lang="uk-UA" sz="1600" b="1" dirty="0"/>
              <a:t> </a:t>
            </a:r>
            <a:r>
              <a:rPr lang="uk-UA" sz="1600" b="1" dirty="0" err="1"/>
              <a:t>the</a:t>
            </a:r>
            <a:r>
              <a:rPr lang="uk-UA" sz="1600" b="1" dirty="0"/>
              <a:t> </a:t>
            </a:r>
            <a:r>
              <a:rPr lang="uk-UA" sz="1600" b="1" dirty="0" err="1"/>
              <a:t>development</a:t>
            </a:r>
            <a:r>
              <a:rPr lang="uk-UA" sz="1600" b="1" dirty="0"/>
              <a:t> </a:t>
            </a:r>
            <a:r>
              <a:rPr lang="uk-UA" sz="1600" b="1" dirty="0" err="1"/>
              <a:t>of</a:t>
            </a:r>
            <a:r>
              <a:rPr lang="uk-UA" sz="1600" b="1" dirty="0"/>
              <a:t> </a:t>
            </a:r>
            <a:r>
              <a:rPr lang="uk-UA" sz="1600" b="1" dirty="0" err="1"/>
              <a:t>an</a:t>
            </a:r>
            <a:r>
              <a:rPr lang="uk-UA" sz="1600" b="1" dirty="0"/>
              <a:t> </a:t>
            </a:r>
            <a:r>
              <a:rPr lang="uk-UA" sz="1600" b="1" dirty="0" err="1"/>
              <a:t>interactive</a:t>
            </a:r>
            <a:r>
              <a:rPr lang="uk-UA" sz="1600" b="1" dirty="0"/>
              <a:t> </a:t>
            </a:r>
            <a:r>
              <a:rPr lang="uk-UA" sz="1600" b="1" dirty="0" err="1"/>
              <a:t>platform</a:t>
            </a:r>
            <a:r>
              <a:rPr lang="uk-UA" sz="1600" b="1" dirty="0"/>
              <a:t> </a:t>
            </a:r>
            <a:r>
              <a:rPr lang="uk-UA" sz="1600" b="1" dirty="0" err="1"/>
              <a:t>for</a:t>
            </a:r>
            <a:r>
              <a:rPr lang="uk-UA" sz="1600" b="1" dirty="0"/>
              <a:t> </a:t>
            </a:r>
            <a:r>
              <a:rPr lang="uk-UA" sz="1600" b="1" dirty="0" err="1"/>
              <a:t>educators</a:t>
            </a:r>
            <a:r>
              <a:rPr lang="uk-UA" sz="1600" b="1" dirty="0"/>
              <a:t> </a:t>
            </a:r>
            <a:r>
              <a:rPr lang="uk-UA" sz="1600" b="1" dirty="0" err="1"/>
              <a:t>and</a:t>
            </a:r>
            <a:r>
              <a:rPr lang="uk-UA" sz="1600" b="1" dirty="0"/>
              <a:t> </a:t>
            </a:r>
            <a:r>
              <a:rPr lang="uk-UA" sz="1600" b="1" dirty="0" err="1"/>
              <a:t>employers</a:t>
            </a:r>
            <a:r>
              <a:rPr lang="uk-UA" sz="1600" b="1" dirty="0"/>
              <a:t>, </a:t>
            </a:r>
            <a:r>
              <a:rPr lang="uk-UA" sz="1600" b="1" dirty="0" err="1"/>
              <a:t>exchange</a:t>
            </a:r>
            <a:r>
              <a:rPr lang="uk-UA" sz="1600" b="1" dirty="0"/>
              <a:t> </a:t>
            </a:r>
            <a:r>
              <a:rPr lang="uk-UA" sz="1600" b="1" dirty="0" err="1"/>
              <a:t>of</a:t>
            </a:r>
            <a:r>
              <a:rPr lang="uk-UA" sz="1600" b="1" dirty="0"/>
              <a:t> </a:t>
            </a:r>
            <a:r>
              <a:rPr lang="uk-UA" sz="1600" b="1" dirty="0" err="1"/>
              <a:t>teachers</a:t>
            </a:r>
            <a:r>
              <a:rPr lang="uk-UA" sz="1600" b="1" dirty="0"/>
              <a:t> </a:t>
            </a:r>
            <a:r>
              <a:rPr lang="uk-UA" sz="1600" b="1" dirty="0" err="1"/>
              <a:t>and</a:t>
            </a:r>
            <a:r>
              <a:rPr lang="uk-UA" sz="1600" b="1" dirty="0"/>
              <a:t> </a:t>
            </a:r>
            <a:r>
              <a:rPr lang="uk-UA" sz="1600" b="1" dirty="0" err="1"/>
              <a:t>teaching</a:t>
            </a:r>
            <a:r>
              <a:rPr lang="uk-UA" sz="1600" b="1" dirty="0"/>
              <a:t> </a:t>
            </a:r>
            <a:r>
              <a:rPr lang="uk-UA" sz="1600" b="1" dirty="0" err="1"/>
              <a:t>expertise</a:t>
            </a:r>
            <a:r>
              <a:rPr lang="uk-UA" sz="1600" b="1" dirty="0"/>
              <a:t>, </a:t>
            </a:r>
            <a:r>
              <a:rPr lang="uk-UA" sz="1600" b="1" dirty="0" err="1"/>
              <a:t>developing</a:t>
            </a:r>
            <a:r>
              <a:rPr lang="uk-UA" sz="1600" b="1" dirty="0"/>
              <a:t> </a:t>
            </a:r>
            <a:r>
              <a:rPr lang="uk-UA" sz="1600" b="1" dirty="0" err="1"/>
              <a:t>effective</a:t>
            </a:r>
            <a:r>
              <a:rPr lang="uk-UA" sz="1600" b="1" dirty="0"/>
              <a:t> </a:t>
            </a:r>
            <a:r>
              <a:rPr lang="uk-UA" sz="1600" b="1" dirty="0" err="1"/>
              <a:t>quality</a:t>
            </a:r>
            <a:r>
              <a:rPr lang="uk-UA" sz="1600" b="1" dirty="0"/>
              <a:t> </a:t>
            </a:r>
            <a:r>
              <a:rPr lang="uk-UA" sz="1600" b="1" dirty="0" err="1"/>
              <a:t>assurance</a:t>
            </a:r>
            <a:r>
              <a:rPr lang="uk-UA" sz="1600" b="1" dirty="0"/>
              <a:t> </a:t>
            </a:r>
            <a:r>
              <a:rPr lang="uk-UA" sz="1600" b="1" dirty="0" err="1"/>
              <a:t>mechanisms</a:t>
            </a:r>
            <a:r>
              <a:rPr lang="uk-UA" sz="1600" b="1" dirty="0"/>
              <a:t> </a:t>
            </a:r>
            <a:r>
              <a:rPr lang="uk-UA" sz="1600" b="1" dirty="0" err="1"/>
              <a:t>etc</a:t>
            </a:r>
            <a:r>
              <a:rPr lang="uk-UA" sz="1600" b="1" dirty="0"/>
              <a:t>;</a:t>
            </a:r>
            <a:endParaRPr lang="ru-RU" sz="1600" dirty="0"/>
          </a:p>
          <a:p>
            <a:pPr>
              <a:buFont typeface="Wingdings" pitchFamily="2" charset="2"/>
              <a:buChar char="Ø"/>
              <a:defRPr/>
            </a:pPr>
            <a:r>
              <a:rPr lang="uk-UA" sz="1600" b="1" dirty="0" err="1" smtClean="0"/>
              <a:t>To</a:t>
            </a:r>
            <a:r>
              <a:rPr lang="uk-UA" sz="1600" b="1" dirty="0" smtClean="0"/>
              <a:t> </a:t>
            </a:r>
            <a:r>
              <a:rPr lang="uk-UA" sz="1600" b="1" dirty="0" err="1"/>
              <a:t>channel</a:t>
            </a:r>
            <a:r>
              <a:rPr lang="uk-UA" sz="1600" b="1" dirty="0"/>
              <a:t> </a:t>
            </a:r>
            <a:r>
              <a:rPr lang="uk-UA" sz="1600" b="1" dirty="0" err="1"/>
              <a:t>the</a:t>
            </a:r>
            <a:r>
              <a:rPr lang="uk-UA" sz="1600" b="1" dirty="0"/>
              <a:t> </a:t>
            </a:r>
            <a:r>
              <a:rPr lang="uk-UA" sz="1600" b="1" dirty="0" err="1"/>
              <a:t>transfer</a:t>
            </a:r>
            <a:r>
              <a:rPr lang="uk-UA" sz="1600" b="1" dirty="0"/>
              <a:t> </a:t>
            </a:r>
            <a:r>
              <a:rPr lang="uk-UA" sz="1600" b="1" dirty="0" err="1"/>
              <a:t>of</a:t>
            </a:r>
            <a:r>
              <a:rPr lang="uk-UA" sz="1600" b="1" dirty="0"/>
              <a:t> EU </a:t>
            </a:r>
            <a:r>
              <a:rPr lang="uk-UA" sz="1600" b="1" dirty="0" err="1"/>
              <a:t>best</a:t>
            </a:r>
            <a:r>
              <a:rPr lang="uk-UA" sz="1600" b="1" dirty="0"/>
              <a:t> </a:t>
            </a:r>
            <a:r>
              <a:rPr lang="uk-UA" sz="1600" b="1" dirty="0" err="1"/>
              <a:t>practices</a:t>
            </a:r>
            <a:r>
              <a:rPr lang="uk-UA" sz="1600" b="1" dirty="0"/>
              <a:t> </a:t>
            </a:r>
            <a:r>
              <a:rPr lang="uk-UA" sz="1600" b="1" dirty="0" err="1"/>
              <a:t>to</a:t>
            </a:r>
            <a:r>
              <a:rPr lang="uk-UA" sz="1600" b="1" dirty="0"/>
              <a:t> </a:t>
            </a:r>
            <a:r>
              <a:rPr lang="uk-UA" sz="1600" b="1" dirty="0" err="1"/>
              <a:t>the</a:t>
            </a:r>
            <a:r>
              <a:rPr lang="uk-UA" sz="1600" b="1" dirty="0"/>
              <a:t> </a:t>
            </a:r>
            <a:r>
              <a:rPr lang="uk-UA" sz="1600" b="1" dirty="0" err="1"/>
              <a:t>partner</a:t>
            </a:r>
            <a:r>
              <a:rPr lang="uk-UA" sz="1600" b="1" dirty="0"/>
              <a:t> </a:t>
            </a:r>
            <a:r>
              <a:rPr lang="uk-UA" sz="1600" b="1" dirty="0" err="1"/>
              <a:t>countries</a:t>
            </a:r>
            <a:r>
              <a:rPr lang="uk-UA" sz="1600" b="1" dirty="0"/>
              <a:t>, </a:t>
            </a:r>
            <a:r>
              <a:rPr lang="uk-UA" sz="1600" b="1" dirty="0" err="1"/>
              <a:t>and</a:t>
            </a:r>
            <a:r>
              <a:rPr lang="uk-UA" sz="1600" b="1" dirty="0"/>
              <a:t> </a:t>
            </a:r>
            <a:r>
              <a:rPr lang="uk-UA" sz="1600" b="1" dirty="0" err="1"/>
              <a:t>to</a:t>
            </a:r>
            <a:r>
              <a:rPr lang="uk-UA" sz="1600" b="1" dirty="0"/>
              <a:t> </a:t>
            </a:r>
            <a:r>
              <a:rPr lang="uk-UA" sz="1600" b="1" dirty="0" err="1"/>
              <a:t>strengthen</a:t>
            </a:r>
            <a:r>
              <a:rPr lang="uk-UA" sz="1600" b="1" dirty="0"/>
              <a:t> </a:t>
            </a:r>
            <a:r>
              <a:rPr lang="uk-UA" sz="1600" b="1" dirty="0" err="1"/>
              <a:t>research</a:t>
            </a:r>
            <a:r>
              <a:rPr lang="uk-UA" sz="1600" b="1" dirty="0"/>
              <a:t> </a:t>
            </a:r>
            <a:r>
              <a:rPr lang="uk-UA" sz="1600" b="1" dirty="0" err="1"/>
              <a:t>and</a:t>
            </a:r>
            <a:r>
              <a:rPr lang="uk-UA" sz="1600" b="1" dirty="0"/>
              <a:t> </a:t>
            </a:r>
            <a:r>
              <a:rPr lang="uk-UA" sz="1600" b="1" dirty="0" err="1"/>
              <a:t>professional</a:t>
            </a:r>
            <a:r>
              <a:rPr lang="uk-UA" sz="1600" b="1" dirty="0"/>
              <a:t> </a:t>
            </a:r>
            <a:r>
              <a:rPr lang="uk-UA" sz="1600" b="1" dirty="0" err="1"/>
              <a:t>networks</a:t>
            </a:r>
            <a:r>
              <a:rPr lang="uk-UA" sz="1600" b="1" dirty="0"/>
              <a:t> </a:t>
            </a:r>
            <a:r>
              <a:rPr lang="uk-UA" sz="1600" b="1" dirty="0" err="1"/>
              <a:t>in</a:t>
            </a:r>
            <a:r>
              <a:rPr lang="uk-UA" sz="1600" b="1" dirty="0"/>
              <a:t> </a:t>
            </a:r>
            <a:r>
              <a:rPr lang="uk-UA" sz="1600" b="1" dirty="0" err="1"/>
              <a:t>the</a:t>
            </a:r>
            <a:r>
              <a:rPr lang="uk-UA" sz="1600" b="1" dirty="0"/>
              <a:t> EU </a:t>
            </a:r>
            <a:r>
              <a:rPr lang="uk-UA" sz="1600" b="1" dirty="0" err="1"/>
              <a:t>and</a:t>
            </a:r>
            <a:r>
              <a:rPr lang="uk-UA" sz="1600" b="1" dirty="0"/>
              <a:t> </a:t>
            </a:r>
            <a:r>
              <a:rPr lang="uk-UA" sz="1600" b="1" dirty="0" err="1"/>
              <a:t>the</a:t>
            </a:r>
            <a:r>
              <a:rPr lang="uk-UA" sz="1600" b="1" dirty="0"/>
              <a:t> </a:t>
            </a:r>
            <a:r>
              <a:rPr lang="uk-UA" sz="1600" b="1" dirty="0" err="1"/>
              <a:t>Eastern</a:t>
            </a:r>
            <a:r>
              <a:rPr lang="uk-UA" sz="1600" b="1" dirty="0"/>
              <a:t> </a:t>
            </a:r>
            <a:r>
              <a:rPr lang="uk-UA" sz="1600" b="1" dirty="0" err="1"/>
              <a:t>neighbourhood</a:t>
            </a:r>
            <a:r>
              <a:rPr lang="uk-UA" sz="1600" b="1" dirty="0"/>
              <a:t> </a:t>
            </a:r>
            <a:r>
              <a:rPr lang="uk-UA" sz="1600" b="1" dirty="0" err="1"/>
              <a:t>area</a:t>
            </a:r>
            <a:r>
              <a:rPr lang="uk-UA" sz="1600" b="1" dirty="0"/>
              <a:t>.</a:t>
            </a:r>
            <a:endParaRPr lang="ru-RU" sz="16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800" b="1" dirty="0"/>
              <a:t>Main applicants</a:t>
            </a:r>
            <a:r>
              <a:rPr lang="uk-UA" sz="1600" b="1" dirty="0"/>
              <a:t>: </a:t>
            </a:r>
            <a:r>
              <a:rPr lang="en-GB" sz="1600" b="1" dirty="0"/>
              <a:t>Comenius University in Bratislava </a:t>
            </a:r>
            <a:r>
              <a:rPr lang="en-US" sz="1600" b="1" dirty="0"/>
              <a:t>(Slovakia), Central </a:t>
            </a:r>
            <a:r>
              <a:rPr lang="en-US" sz="1600" b="1" dirty="0" smtClean="0"/>
              <a:t>European</a:t>
            </a:r>
            <a:r>
              <a:rPr lang="uk-UA" sz="1600" b="1" dirty="0" smtClean="0"/>
              <a:t> </a:t>
            </a:r>
            <a:endParaRPr lang="en-US" sz="1600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600" b="1" dirty="0" smtClean="0"/>
              <a:t>University </a:t>
            </a:r>
            <a:r>
              <a:rPr lang="en-US" sz="1600" b="1" dirty="0"/>
              <a:t>(Budapest, Hungary), IVAM (University of Amsterdam, Netherlands), </a:t>
            </a:r>
            <a:endParaRPr lang="ru-RU" sz="16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Life </a:t>
            </a:r>
            <a:r>
              <a:rPr lang="en-US" sz="1600" b="1" dirty="0">
                <a:solidFill>
                  <a:srgbClr val="FF0000"/>
                </a:solidFill>
              </a:rPr>
              <a:t>Science University in Warsaw (Poland)</a:t>
            </a:r>
            <a:r>
              <a:rPr lang="en-US" sz="1600" b="1" dirty="0"/>
              <a:t>, UNIVERSITAT KLAGENFURT (Austria)</a:t>
            </a:r>
            <a:endParaRPr lang="ru-RU" sz="1600" dirty="0"/>
          </a:p>
          <a:p>
            <a:pPr>
              <a:defRPr/>
            </a:pPr>
            <a:endParaRPr lang="ru-RU" sz="1400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2" descr="G:\_MY DATA\Бачурин исходники COREL стенды\Jpeg all\Партнёры темпус\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61989"/>
            <a:ext cx="9150754" cy="5575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TEMPUS IV PROGRAMME</a:t>
            </a: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066800"/>
            <a:ext cx="8578850" cy="5059363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1600" dirty="0" smtClean="0"/>
              <a:t> </a:t>
            </a:r>
            <a:r>
              <a:rPr lang="en-US" sz="1600" b="1" dirty="0" smtClean="0"/>
              <a:t>Enhanced three-level competency-based curricula in Applied Marine Science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1600" b="1" dirty="0" smtClean="0"/>
              <a:t>517271-TEMPUS-1-2011-1-DE-TEMPUS-JPCR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600" b="1" dirty="0" smtClean="0"/>
              <a:t> Specific objectives</a:t>
            </a:r>
            <a:r>
              <a:rPr lang="en-US" sz="1600" dirty="0" smtClean="0"/>
              <a:t>: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 smtClean="0"/>
              <a:t>To develop internationally recognized competency-based three cycle curricula and syllabi in Applied Marine Science according to the best Bologna practices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 smtClean="0"/>
              <a:t>To implement the new collaboration platform for learning and academic environment which is to be made use of during the three (Bachelor/Master/Doctor) educational cycles in order to enhance networking among higher education and research institutions across the Partner Countries and EU Member States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 smtClean="0"/>
              <a:t>To enhance the syllabi for Applied Marine Science with the innovative learning methods (mobile lectures, e- learning modules)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 smtClean="0"/>
              <a:t>To implement the developed competency-based three cycle curricula in Applied Marine Science at Partner Country universities</a:t>
            </a:r>
          </a:p>
          <a:p>
            <a:pPr>
              <a:defRPr/>
            </a:pPr>
            <a:endParaRPr lang="en-US" sz="16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600" b="1" dirty="0" smtClean="0"/>
              <a:t>Main applicants: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600" dirty="0" smtClean="0"/>
              <a:t>University of Bremen (Germany), Russian State </a:t>
            </a:r>
            <a:r>
              <a:rPr lang="en-US" sz="1600" dirty="0" err="1" smtClean="0"/>
              <a:t>Hydrometeorological</a:t>
            </a:r>
            <a:r>
              <a:rPr lang="en-US" sz="1600" dirty="0" smtClean="0"/>
              <a:t> University, St. Petersburg State Marine Technical University, P.P. </a:t>
            </a:r>
            <a:r>
              <a:rPr lang="en-US" sz="1600" dirty="0" err="1" smtClean="0"/>
              <a:t>Shirshov</a:t>
            </a:r>
            <a:r>
              <a:rPr lang="en-US" sz="1600" dirty="0" smtClean="0"/>
              <a:t> Institute of Oceanology,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600" dirty="0" smtClean="0"/>
              <a:t>Immanuel Kant State University of Russia, Academic Association of RF Universities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600" dirty="0" smtClean="0"/>
              <a:t>in Hydrometeorology (Russian Federation), Klaipeda University  (Lithuania), University of Cadiz (Spain)</a:t>
            </a:r>
          </a:p>
          <a:p>
            <a:pPr>
              <a:defRPr/>
            </a:pPr>
            <a:endParaRPr lang="ru-RU" sz="1600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/>
          <a:lstStyle/>
          <a:p>
            <a:r>
              <a:rPr lang="en-US" sz="3600" dirty="0" smtClean="0"/>
              <a:t>Collaborative project FP7-ENV-2011 </a:t>
            </a:r>
            <a:endParaRPr lang="ru-RU" sz="3600" dirty="0" smtClean="0"/>
          </a:p>
        </p:txBody>
      </p:sp>
      <p:sp>
        <p:nvSpPr>
          <p:cNvPr id="39939" name="Объект 2"/>
          <p:cNvSpPr>
            <a:spLocks noGrp="1"/>
          </p:cNvSpPr>
          <p:nvPr>
            <p:ph idx="1"/>
          </p:nvPr>
        </p:nvSpPr>
        <p:spPr>
          <a:xfrm>
            <a:off x="153988" y="1052513"/>
            <a:ext cx="8964612" cy="6021387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2000" b="1" dirty="0" smtClean="0"/>
              <a:t>Integrated water resources and coastal zone management in European lagoons in the context of climate Change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000" b="1" dirty="0" smtClean="0"/>
              <a:t>Project number 283157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 smtClean="0"/>
              <a:t>The main objective of the LAGOONS project is to contribute to a science-based seamless strategy - in an integrated and coordinated fashion - of the management of lagoons seen under the land-sea and science-policy-stakeholder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b="1" dirty="0" smtClean="0"/>
              <a:t>PARTICIPANTS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 smtClean="0"/>
              <a:t>- IHP-HELP Centre for Water Law, Policy and Science, University of Dundee   (UNIVDUN) 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 smtClean="0"/>
              <a:t>- Norwegian Institute for Agricultural and Environmental Research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 smtClean="0"/>
              <a:t>- Institute of Hydro-Engineering of the Polish Academy of Sciences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 smtClean="0"/>
              <a:t>- Portugal  University of </a:t>
            </a:r>
            <a:r>
              <a:rPr lang="en-US" sz="2000" dirty="0" err="1" smtClean="0"/>
              <a:t>Aveiro</a:t>
            </a:r>
            <a:endParaRPr lang="en-US" sz="2000" dirty="0" smtClean="0"/>
          </a:p>
          <a:p>
            <a:pPr marL="0" indent="0">
              <a:buFont typeface="Wingdings" pitchFamily="2" charset="2"/>
              <a:buNone/>
            </a:pPr>
            <a:r>
              <a:rPr lang="en-US" sz="2000" dirty="0" smtClean="0"/>
              <a:t>- Germany  Potsdam Institute for Climate Impact Research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 smtClean="0"/>
              <a:t>- Poland Sea Fisheries Institute in Gdynia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 smtClean="0"/>
              <a:t>- Spain Universidad de Murcia</a:t>
            </a:r>
          </a:p>
          <a:p>
            <a:pPr marL="0" indent="0">
              <a:buFont typeface="Wingdings" pitchFamily="2" charset="2"/>
              <a:buNone/>
            </a:pPr>
            <a:endParaRPr lang="ru-RU" sz="2000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-396875" y="274638"/>
            <a:ext cx="9937750" cy="563562"/>
          </a:xfrm>
        </p:spPr>
        <p:txBody>
          <a:bodyPr/>
          <a:lstStyle/>
          <a:p>
            <a:r>
              <a:rPr lang="en-US" sz="2600" dirty="0" smtClean="0"/>
              <a:t>Applications for the 6th call of  TEMPUS IV PROGRAMME</a:t>
            </a:r>
            <a:endParaRPr lang="ru-RU" sz="2600" dirty="0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981075"/>
            <a:ext cx="4399409" cy="5059363"/>
          </a:xfrm>
        </p:spPr>
        <p:txBody>
          <a:bodyPr/>
          <a:lstStyle/>
          <a:p>
            <a:pPr lvl="0"/>
            <a:r>
              <a:rPr lang="en-US" sz="1400" b="1" dirty="0"/>
              <a:t>A Three</a:t>
            </a:r>
            <a:r>
              <a:rPr lang="uk-UA" sz="1400" b="1" dirty="0"/>
              <a:t>-</a:t>
            </a:r>
            <a:r>
              <a:rPr lang="en-US" sz="1400" b="1" dirty="0"/>
              <a:t>Cycle Poly</a:t>
            </a:r>
            <a:r>
              <a:rPr lang="uk-UA" sz="1400" b="1" dirty="0"/>
              <a:t>-</a:t>
            </a:r>
            <a:r>
              <a:rPr lang="en-US" sz="1400" b="1" dirty="0"/>
              <a:t>Adaptive Trans</a:t>
            </a:r>
            <a:r>
              <a:rPr lang="uk-UA" sz="1400" b="1" dirty="0"/>
              <a:t>-</a:t>
            </a:r>
            <a:r>
              <a:rPr lang="en-US" sz="1400" b="1" dirty="0"/>
              <a:t>Disciplinary Unitary Course Framework in Climate Change Impact and Mitigation for Life Science Curricula</a:t>
            </a:r>
            <a:r>
              <a:rPr lang="uk-UA" sz="1400" dirty="0"/>
              <a:t> – </a:t>
            </a:r>
            <a:r>
              <a:rPr lang="en-US" sz="1400" dirty="0"/>
              <a:t>PATCLIM</a:t>
            </a:r>
            <a:endParaRPr lang="ru-RU" sz="1400" dirty="0"/>
          </a:p>
          <a:p>
            <a:pPr marL="0" indent="0">
              <a:buNone/>
            </a:pPr>
            <a:r>
              <a:rPr lang="en-US" sz="1400" dirty="0" smtClean="0"/>
              <a:t>       </a:t>
            </a:r>
            <a:r>
              <a:rPr lang="uk-UA" sz="1400" dirty="0" smtClean="0"/>
              <a:t>544247-</a:t>
            </a:r>
            <a:r>
              <a:rPr lang="ru-RU" sz="1400" dirty="0"/>
              <a:t>TEMPUS</a:t>
            </a:r>
            <a:r>
              <a:rPr lang="uk-UA" sz="1400" dirty="0"/>
              <a:t>-1-2013-1-</a:t>
            </a:r>
            <a:r>
              <a:rPr lang="ru-RU" sz="1400" dirty="0"/>
              <a:t>DE</a:t>
            </a:r>
            <a:r>
              <a:rPr lang="uk-UA" sz="1400" dirty="0"/>
              <a:t>-</a:t>
            </a:r>
            <a:r>
              <a:rPr lang="ru-RU" sz="1400" dirty="0"/>
              <a:t>TEMPUS</a:t>
            </a:r>
            <a:r>
              <a:rPr lang="uk-UA" sz="1400" dirty="0"/>
              <a:t>-</a:t>
            </a:r>
            <a:r>
              <a:rPr lang="ru-RU" sz="1400" dirty="0"/>
              <a:t>JPCR</a:t>
            </a:r>
          </a:p>
          <a:p>
            <a:pPr marL="0" indent="0">
              <a:buNone/>
            </a:pPr>
            <a:r>
              <a:rPr lang="en-US" sz="1400" dirty="0" smtClean="0"/>
              <a:t>       </a:t>
            </a:r>
            <a:r>
              <a:rPr lang="en-US" sz="1400" dirty="0" err="1" smtClean="0"/>
              <a:t>Weihenstephan-Triesdorf</a:t>
            </a:r>
            <a:r>
              <a:rPr lang="en-US" sz="1400" dirty="0" smtClean="0"/>
              <a:t> </a:t>
            </a:r>
            <a:r>
              <a:rPr lang="en-US" sz="1400" dirty="0"/>
              <a:t>University of Applied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Sciences</a:t>
            </a:r>
            <a:r>
              <a:rPr lang="uk-UA" sz="1400" dirty="0"/>
              <a:t>, </a:t>
            </a:r>
            <a:r>
              <a:rPr lang="en-US" sz="1400" dirty="0"/>
              <a:t>Germany </a:t>
            </a:r>
            <a:endParaRPr lang="ru-RU" sz="1400" dirty="0"/>
          </a:p>
          <a:p>
            <a:pPr lvl="0"/>
            <a:r>
              <a:rPr lang="ru-RU" sz="1400" b="1" dirty="0"/>
              <a:t>E</a:t>
            </a:r>
            <a:r>
              <a:rPr lang="uk-UA" sz="1400" b="1" dirty="0"/>
              <a:t>-</a:t>
            </a:r>
            <a:r>
              <a:rPr lang="ru-RU" sz="1400" b="1" dirty="0" err="1"/>
              <a:t>campus</a:t>
            </a:r>
            <a:r>
              <a:rPr lang="ru-RU" sz="1400" b="1" dirty="0"/>
              <a:t> </a:t>
            </a:r>
            <a:r>
              <a:rPr lang="ru-RU" sz="1400" b="1" dirty="0" err="1"/>
              <a:t>technology</a:t>
            </a:r>
            <a:r>
              <a:rPr lang="ru-RU" sz="1400" b="1" dirty="0"/>
              <a:t> </a:t>
            </a:r>
            <a:r>
              <a:rPr lang="ru-RU" sz="1400" b="1" dirty="0" err="1"/>
              <a:t>in</a:t>
            </a:r>
            <a:r>
              <a:rPr lang="ru-RU" sz="1400" b="1" dirty="0"/>
              <a:t> NIS </a:t>
            </a:r>
            <a:r>
              <a:rPr lang="ru-RU" sz="1400" b="1" dirty="0" err="1"/>
              <a:t>University</a:t>
            </a:r>
            <a:r>
              <a:rPr lang="ru-RU" sz="1400" b="1" dirty="0"/>
              <a:t> </a:t>
            </a:r>
            <a:r>
              <a:rPr lang="ru-RU" sz="1400" b="1" dirty="0" err="1"/>
              <a:t>Management</a:t>
            </a:r>
            <a:r>
              <a:rPr lang="uk-UA" sz="1400" dirty="0"/>
              <a:t> – </a:t>
            </a:r>
            <a:r>
              <a:rPr lang="en-GB" sz="1400" dirty="0"/>
              <a:t>ECTUM </a:t>
            </a:r>
            <a:endParaRPr lang="ru-RU" sz="1400" dirty="0"/>
          </a:p>
          <a:p>
            <a:pPr marL="0" indent="0">
              <a:buNone/>
            </a:pPr>
            <a:r>
              <a:rPr lang="en-US" sz="1400" dirty="0" smtClean="0"/>
              <a:t>       </a:t>
            </a:r>
            <a:r>
              <a:rPr lang="uk-UA" sz="1400" dirty="0" smtClean="0"/>
              <a:t>544149-</a:t>
            </a:r>
            <a:r>
              <a:rPr lang="en-US" sz="1400" dirty="0"/>
              <a:t>TEMPUS</a:t>
            </a:r>
            <a:r>
              <a:rPr lang="uk-UA" sz="1400" dirty="0"/>
              <a:t>-1-2013-1-</a:t>
            </a:r>
            <a:r>
              <a:rPr lang="en-US" sz="1400" dirty="0"/>
              <a:t>BG</a:t>
            </a:r>
            <a:r>
              <a:rPr lang="uk-UA" sz="1400" dirty="0"/>
              <a:t>-</a:t>
            </a:r>
            <a:r>
              <a:rPr lang="en-US" sz="1400" dirty="0"/>
              <a:t>TEMPUS</a:t>
            </a:r>
            <a:r>
              <a:rPr lang="uk-UA" sz="1400" dirty="0"/>
              <a:t>-</a:t>
            </a:r>
            <a:r>
              <a:rPr lang="en-US" sz="1400" dirty="0"/>
              <a:t>JPGR </a:t>
            </a:r>
            <a:endParaRPr lang="ru-RU" sz="1400" dirty="0"/>
          </a:p>
          <a:p>
            <a:pPr marL="0" indent="0">
              <a:buNone/>
            </a:pPr>
            <a:r>
              <a:rPr lang="en-US" sz="1400" dirty="0" smtClean="0"/>
              <a:t>       Technical </a:t>
            </a:r>
            <a:r>
              <a:rPr lang="en-US" sz="1400" dirty="0"/>
              <a:t>University of Sofia</a:t>
            </a:r>
            <a:r>
              <a:rPr lang="uk-UA" sz="1400" dirty="0"/>
              <a:t>, </a:t>
            </a:r>
            <a:r>
              <a:rPr lang="ru-RU" sz="1400" dirty="0" err="1"/>
              <a:t>Bulgaria</a:t>
            </a:r>
            <a:endParaRPr lang="ru-RU" sz="1400" dirty="0"/>
          </a:p>
          <a:p>
            <a:pPr lvl="0"/>
            <a:r>
              <a:rPr lang="en-US" sz="1400" b="1" dirty="0"/>
              <a:t>International Relations Development Training </a:t>
            </a:r>
            <a:r>
              <a:rPr lang="en-US" sz="1400" b="1" dirty="0" err="1"/>
              <a:t>Centres</a:t>
            </a:r>
            <a:r>
              <a:rPr lang="uk-UA" sz="1400" dirty="0"/>
              <a:t> - </a:t>
            </a:r>
            <a:r>
              <a:rPr lang="en-GB" sz="1400" dirty="0"/>
              <a:t>IRDTC </a:t>
            </a:r>
            <a:endParaRPr lang="ru-RU" sz="1400" dirty="0"/>
          </a:p>
          <a:p>
            <a:pPr marL="0" indent="0">
              <a:buNone/>
            </a:pPr>
            <a:r>
              <a:rPr lang="en-US" sz="1400" dirty="0" smtClean="0"/>
              <a:t>       </a:t>
            </a:r>
            <a:r>
              <a:rPr lang="uk-UA" sz="1400" dirty="0" smtClean="0"/>
              <a:t>543845-</a:t>
            </a:r>
            <a:r>
              <a:rPr lang="ru-RU" sz="1400" dirty="0"/>
              <a:t>TEMPUS</a:t>
            </a:r>
            <a:r>
              <a:rPr lang="uk-UA" sz="1400" dirty="0"/>
              <a:t>-1-2013-1-</a:t>
            </a:r>
            <a:r>
              <a:rPr lang="ru-RU" sz="1400" dirty="0"/>
              <a:t>RO</a:t>
            </a:r>
            <a:r>
              <a:rPr lang="uk-UA" sz="1400" dirty="0"/>
              <a:t>-</a:t>
            </a:r>
            <a:r>
              <a:rPr lang="ru-RU" sz="1400" dirty="0"/>
              <a:t>TEMPUS</a:t>
            </a:r>
            <a:r>
              <a:rPr lang="uk-UA" sz="1400" dirty="0"/>
              <a:t>-</a:t>
            </a:r>
            <a:r>
              <a:rPr lang="ru-RU" sz="1400" dirty="0"/>
              <a:t>JPGR </a:t>
            </a:r>
          </a:p>
          <a:p>
            <a:pPr marL="0" indent="0">
              <a:buNone/>
            </a:pPr>
            <a:r>
              <a:rPr lang="en-US" sz="1400" dirty="0" smtClean="0"/>
              <a:t>       </a:t>
            </a:r>
            <a:r>
              <a:rPr lang="en-US" sz="1400" dirty="0" err="1" smtClean="0"/>
              <a:t>Transilvania</a:t>
            </a:r>
            <a:r>
              <a:rPr lang="en-US" sz="1400" dirty="0" smtClean="0"/>
              <a:t> </a:t>
            </a:r>
            <a:r>
              <a:rPr lang="en-US" sz="1400" dirty="0"/>
              <a:t>University of Brasov</a:t>
            </a:r>
            <a:r>
              <a:rPr lang="uk-UA" sz="1400" dirty="0"/>
              <a:t>, </a:t>
            </a:r>
            <a:r>
              <a:rPr lang="en-US" sz="1400" dirty="0"/>
              <a:t>Romania</a:t>
            </a:r>
            <a:r>
              <a:rPr lang="uk-UA" sz="1400" dirty="0"/>
              <a:t>.</a:t>
            </a:r>
            <a:endParaRPr lang="ru-RU" sz="1400" dirty="0"/>
          </a:p>
          <a:p>
            <a:pPr lvl="0"/>
            <a:r>
              <a:rPr lang="en-US" sz="1400" b="1" dirty="0"/>
              <a:t>New Master</a:t>
            </a:r>
            <a:r>
              <a:rPr lang="uk-UA" sz="1400" b="1" dirty="0"/>
              <a:t>'</a:t>
            </a:r>
            <a:r>
              <a:rPr lang="en-US" sz="1400" b="1" dirty="0"/>
              <a:t>s and PhD Program in Climate Change</a:t>
            </a:r>
            <a:r>
              <a:rPr lang="uk-UA" sz="1400" b="1" dirty="0"/>
              <a:t>, </a:t>
            </a:r>
            <a:r>
              <a:rPr lang="en-US" sz="1400" b="1" dirty="0"/>
              <a:t>Environment and Society</a:t>
            </a:r>
            <a:r>
              <a:rPr lang="uk-UA" sz="1400" dirty="0"/>
              <a:t> - </a:t>
            </a:r>
            <a:r>
              <a:rPr lang="en-US" sz="1400" dirty="0"/>
              <a:t>CENS </a:t>
            </a:r>
            <a:endParaRPr lang="ru-RU" sz="1400" dirty="0"/>
          </a:p>
          <a:p>
            <a:pPr marL="0" indent="0">
              <a:buNone/>
            </a:pPr>
            <a:r>
              <a:rPr lang="en-US" sz="1400" dirty="0" smtClean="0"/>
              <a:t>       </a:t>
            </a:r>
            <a:r>
              <a:rPr lang="uk-UA" sz="1400" dirty="0" smtClean="0"/>
              <a:t>544614-</a:t>
            </a:r>
            <a:r>
              <a:rPr lang="en-US" sz="1400" dirty="0"/>
              <a:t>TEMPUS</a:t>
            </a:r>
            <a:r>
              <a:rPr lang="uk-UA" sz="1400" dirty="0"/>
              <a:t>-1-2013-1-</a:t>
            </a:r>
            <a:r>
              <a:rPr lang="en-US" sz="1400" dirty="0"/>
              <a:t>FI</a:t>
            </a:r>
            <a:r>
              <a:rPr lang="uk-UA" sz="1400" dirty="0"/>
              <a:t>-</a:t>
            </a:r>
            <a:r>
              <a:rPr lang="en-US" sz="1400" dirty="0"/>
              <a:t>TEMPUS</a:t>
            </a:r>
            <a:r>
              <a:rPr lang="uk-UA" sz="1400" dirty="0"/>
              <a:t>-</a:t>
            </a:r>
            <a:r>
              <a:rPr lang="en-US" sz="1400" dirty="0"/>
              <a:t>JPCR </a:t>
            </a:r>
            <a:endParaRPr lang="ru-RU" sz="1400" dirty="0"/>
          </a:p>
          <a:p>
            <a:pPr marL="0" indent="0">
              <a:buNone/>
            </a:pPr>
            <a:r>
              <a:rPr lang="en-US" sz="1400" dirty="0" smtClean="0"/>
              <a:t>       University </a:t>
            </a:r>
            <a:r>
              <a:rPr lang="en-US" sz="1400" dirty="0"/>
              <a:t>of Helsinki</a:t>
            </a:r>
            <a:r>
              <a:rPr lang="uk-UA" sz="1400" dirty="0"/>
              <a:t>, </a:t>
            </a:r>
            <a:r>
              <a:rPr lang="ru-RU" sz="1400" dirty="0" err="1"/>
              <a:t>Finland</a:t>
            </a:r>
            <a:endParaRPr lang="ru-RU" sz="1400" dirty="0"/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defRPr/>
            </a:pPr>
            <a:r>
              <a:rPr lang="uk-UA" sz="1400" b="1" dirty="0" smtClean="0">
                <a:solidFill>
                  <a:srgbClr val="FFFFFF"/>
                </a:solidFill>
                <a:ea typeface="Calibri"/>
                <a:cs typeface="Times New Roman"/>
              </a:rPr>
              <a:t> </a:t>
            </a:r>
            <a:endParaRPr lang="ru-RU" sz="1400" dirty="0">
              <a:solidFill>
                <a:srgbClr val="FFFFFF"/>
              </a:solidFill>
              <a:ea typeface="Calibri"/>
              <a:cs typeface="Times New Roman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052736"/>
            <a:ext cx="4572000" cy="5059363"/>
          </a:xfrm>
        </p:spPr>
        <p:txBody>
          <a:bodyPr/>
          <a:lstStyle/>
          <a:p>
            <a:pPr lvl="0"/>
            <a:r>
              <a:rPr lang="en-US" sz="1400" b="1" dirty="0" err="1"/>
              <a:t>INternational</a:t>
            </a:r>
            <a:r>
              <a:rPr lang="en-US" sz="1400" b="1" dirty="0"/>
              <a:t> </a:t>
            </a:r>
            <a:r>
              <a:rPr lang="en-US" sz="1400" b="1" dirty="0" err="1"/>
              <a:t>NEtwork</a:t>
            </a:r>
            <a:r>
              <a:rPr lang="en-US" sz="1400" b="1" dirty="0"/>
              <a:t>  for Life Long Learning</a:t>
            </a:r>
            <a:r>
              <a:rPr lang="en-US" sz="1400" dirty="0"/>
              <a:t> – INNELLL</a:t>
            </a:r>
            <a:endParaRPr lang="ru-RU" sz="1400" dirty="0"/>
          </a:p>
          <a:p>
            <a:pPr marL="0" indent="0">
              <a:buNone/>
            </a:pPr>
            <a:r>
              <a:rPr lang="en-US" sz="1400" dirty="0" smtClean="0"/>
              <a:t>       </a:t>
            </a:r>
            <a:r>
              <a:rPr lang="uk-UA" sz="1400" dirty="0" smtClean="0"/>
              <a:t>544525-</a:t>
            </a:r>
            <a:r>
              <a:rPr lang="ru-RU" sz="1400" dirty="0"/>
              <a:t>TEMPUS</a:t>
            </a:r>
            <a:r>
              <a:rPr lang="uk-UA" sz="1400" dirty="0"/>
              <a:t>-1-2013-1-</a:t>
            </a:r>
            <a:r>
              <a:rPr lang="ru-RU" sz="1400" dirty="0"/>
              <a:t>SE</a:t>
            </a:r>
            <a:r>
              <a:rPr lang="uk-UA" sz="1400" dirty="0"/>
              <a:t>-</a:t>
            </a:r>
            <a:r>
              <a:rPr lang="ru-RU" sz="1400" dirty="0"/>
              <a:t>TEMPUS</a:t>
            </a:r>
            <a:r>
              <a:rPr lang="uk-UA" sz="1400" dirty="0"/>
              <a:t>-</a:t>
            </a:r>
            <a:r>
              <a:rPr lang="ru-RU" sz="1400" dirty="0"/>
              <a:t>JPHES </a:t>
            </a:r>
          </a:p>
          <a:p>
            <a:pPr marL="0" indent="0">
              <a:buNone/>
            </a:pPr>
            <a:r>
              <a:rPr lang="en-US" sz="1400" dirty="0" smtClean="0"/>
              <a:t>       </a:t>
            </a:r>
            <a:r>
              <a:rPr lang="ru-RU" sz="1400" dirty="0" err="1" smtClean="0"/>
              <a:t>Linnaeus</a:t>
            </a:r>
            <a:r>
              <a:rPr lang="ru-RU" sz="1400" dirty="0" smtClean="0"/>
              <a:t> </a:t>
            </a:r>
            <a:r>
              <a:rPr lang="ru-RU" sz="1400" dirty="0" err="1"/>
              <a:t>University</a:t>
            </a:r>
            <a:r>
              <a:rPr lang="uk-UA" sz="1400" dirty="0"/>
              <a:t>, </a:t>
            </a:r>
            <a:r>
              <a:rPr lang="ru-RU" sz="1400" dirty="0" err="1"/>
              <a:t>Sweden</a:t>
            </a:r>
            <a:endParaRPr lang="ru-RU" sz="1400" dirty="0"/>
          </a:p>
          <a:p>
            <a:pPr lvl="0"/>
            <a:r>
              <a:rPr lang="en-US" sz="1400" b="1" dirty="0"/>
              <a:t>Supporting University - Green Enterprise Partnerships for Sustainability in the Eastern </a:t>
            </a:r>
            <a:r>
              <a:rPr lang="en-US" sz="1400" b="1" dirty="0" err="1"/>
              <a:t>Neighbourhood</a:t>
            </a:r>
            <a:r>
              <a:rPr lang="en-US" sz="1400" dirty="0"/>
              <a:t> – SUGEPSE</a:t>
            </a:r>
            <a:endParaRPr lang="ru-RU" sz="1400" dirty="0"/>
          </a:p>
          <a:p>
            <a:pPr marL="0" indent="0">
              <a:buNone/>
            </a:pPr>
            <a:r>
              <a:rPr lang="en-US" sz="1400" dirty="0" smtClean="0"/>
              <a:t>       544580-</a:t>
            </a:r>
            <a:r>
              <a:rPr lang="ru-RU" sz="1400" dirty="0"/>
              <a:t> </a:t>
            </a:r>
            <a:r>
              <a:rPr lang="ru-RU" sz="1400" dirty="0" smtClean="0"/>
              <a:t>TEMPUS</a:t>
            </a:r>
            <a:r>
              <a:rPr lang="en-US" sz="1400" dirty="0" smtClean="0"/>
              <a:t>-1-2013-1-SE-</a:t>
            </a:r>
            <a:r>
              <a:rPr lang="ru-RU" sz="1400" dirty="0" smtClean="0"/>
              <a:t>TEMPUS</a:t>
            </a:r>
            <a:r>
              <a:rPr lang="en-US" sz="1400" dirty="0" smtClean="0"/>
              <a:t>-JPHES</a:t>
            </a:r>
            <a:endParaRPr lang="ru-RU" sz="1400" dirty="0"/>
          </a:p>
          <a:p>
            <a:pPr marL="0" indent="0">
              <a:buNone/>
            </a:pPr>
            <a:r>
              <a:rPr lang="en-US" sz="1400" dirty="0" smtClean="0"/>
              <a:t>       Stockholm </a:t>
            </a:r>
            <a:r>
              <a:rPr lang="en-US" sz="1400" dirty="0"/>
              <a:t>University</a:t>
            </a:r>
            <a:r>
              <a:rPr lang="uk-UA" sz="1400" dirty="0"/>
              <a:t>, </a:t>
            </a:r>
            <a:r>
              <a:rPr lang="en-US" sz="1400" dirty="0"/>
              <a:t>Sweden</a:t>
            </a:r>
            <a:endParaRPr lang="ru-RU" sz="1400" dirty="0"/>
          </a:p>
          <a:p>
            <a:r>
              <a:rPr lang="en-US" sz="1400" b="1" dirty="0" smtClean="0"/>
              <a:t>Coordinating </a:t>
            </a:r>
            <a:r>
              <a:rPr lang="en-US" sz="1400" b="1" dirty="0"/>
              <a:t>Education</a:t>
            </a:r>
            <a:r>
              <a:rPr lang="uk-UA" sz="1400" b="1" dirty="0"/>
              <a:t>, </a:t>
            </a:r>
            <a:r>
              <a:rPr lang="en-US" sz="1400" b="1" dirty="0"/>
              <a:t>Research and Practice for Sustainable Futures</a:t>
            </a:r>
            <a:r>
              <a:rPr lang="uk-UA" sz="1400" dirty="0"/>
              <a:t> – </a:t>
            </a:r>
            <a:r>
              <a:rPr lang="en-US" sz="1400" dirty="0"/>
              <a:t>CEDAR</a:t>
            </a:r>
            <a:r>
              <a:rPr lang="en-US" sz="1400" b="1" dirty="0"/>
              <a:t> </a:t>
            </a:r>
            <a:endParaRPr lang="ru-RU" sz="1400" dirty="0"/>
          </a:p>
          <a:p>
            <a:pPr marL="0" indent="0">
              <a:buNone/>
            </a:pPr>
            <a:r>
              <a:rPr lang="en-US" sz="1400" dirty="0" smtClean="0"/>
              <a:t>       544451-TEMPUS-1-2013-1-FI-TEMPUS-SMGR </a:t>
            </a:r>
            <a:endParaRPr lang="ru-RU" sz="1400" dirty="0"/>
          </a:p>
          <a:p>
            <a:pPr marL="0" indent="0">
              <a:buNone/>
            </a:pPr>
            <a:r>
              <a:rPr lang="en-US" sz="1400" dirty="0" smtClean="0"/>
              <a:t>       Tampere </a:t>
            </a:r>
            <a:r>
              <a:rPr lang="en-US" sz="1400" dirty="0"/>
              <a:t>University of Technology</a:t>
            </a:r>
            <a:r>
              <a:rPr lang="uk-UA" sz="1400" dirty="0"/>
              <a:t>, </a:t>
            </a:r>
            <a:r>
              <a:rPr lang="ru-RU" sz="1400" dirty="0" err="1"/>
              <a:t>Finland</a:t>
            </a:r>
            <a:endParaRPr lang="ru-RU" sz="1400" dirty="0"/>
          </a:p>
          <a:p>
            <a:pPr lvl="0"/>
            <a:r>
              <a:rPr lang="en-US" sz="1400" b="1" dirty="0"/>
              <a:t>Qualifications Frameworks for Environmental Science at Ukrainian Universities</a:t>
            </a:r>
            <a:r>
              <a:rPr lang="uk-UA" sz="1400" dirty="0"/>
              <a:t> – </a:t>
            </a:r>
            <a:r>
              <a:rPr lang="en-US" sz="1400" dirty="0"/>
              <a:t>QANTUS </a:t>
            </a:r>
            <a:endParaRPr lang="ru-RU" sz="1400" dirty="0"/>
          </a:p>
          <a:p>
            <a:pPr marL="0" indent="0">
              <a:buNone/>
            </a:pPr>
            <a:r>
              <a:rPr lang="en-US" sz="1400" dirty="0" smtClean="0"/>
              <a:t>        </a:t>
            </a:r>
            <a:r>
              <a:rPr lang="uk-UA" sz="1400" dirty="0" smtClean="0"/>
              <a:t>544524-</a:t>
            </a:r>
            <a:r>
              <a:rPr lang="ru-RU" sz="1400" dirty="0"/>
              <a:t>TEMPUS</a:t>
            </a:r>
            <a:r>
              <a:rPr lang="uk-UA" sz="1400" dirty="0"/>
              <a:t>-1-2013-1-</a:t>
            </a:r>
            <a:r>
              <a:rPr lang="ru-RU" sz="1400" dirty="0"/>
              <a:t>PL</a:t>
            </a:r>
            <a:r>
              <a:rPr lang="uk-UA" sz="1400" dirty="0"/>
              <a:t>-</a:t>
            </a:r>
            <a:r>
              <a:rPr lang="ru-RU" sz="1400" dirty="0"/>
              <a:t>TEMPUS</a:t>
            </a:r>
            <a:r>
              <a:rPr lang="uk-UA" sz="1400" dirty="0"/>
              <a:t>-</a:t>
            </a:r>
            <a:r>
              <a:rPr lang="ru-RU" sz="1400" dirty="0"/>
              <a:t>SMHES </a:t>
            </a:r>
          </a:p>
          <a:p>
            <a:pPr marL="0" indent="0">
              <a:buNone/>
            </a:pPr>
            <a:r>
              <a:rPr lang="en-US" sz="1400" dirty="0" smtClean="0"/>
              <a:t>        Warsaw </a:t>
            </a:r>
            <a:r>
              <a:rPr lang="en-US" sz="1400" dirty="0"/>
              <a:t>University of Life Sciences</a:t>
            </a:r>
            <a:r>
              <a:rPr lang="uk-UA" sz="1400" dirty="0"/>
              <a:t>, </a:t>
            </a:r>
            <a:r>
              <a:rPr lang="en-US" sz="1400" dirty="0"/>
              <a:t>Poland</a:t>
            </a:r>
            <a:r>
              <a:rPr lang="uk-UA" sz="1400" dirty="0"/>
              <a:t>.</a:t>
            </a:r>
            <a:endParaRPr lang="ru-RU" sz="1400" dirty="0" smtClean="0">
              <a:solidFill>
                <a:srgbClr val="FFFFFF"/>
              </a:solidFill>
              <a:ea typeface="Calibri"/>
              <a:cs typeface="Times New Roman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WordArt 7"/>
          <p:cNvSpPr>
            <a:spLocks noChangeArrowheads="1" noChangeShapeType="1" noTextEdit="1"/>
          </p:cNvSpPr>
          <p:nvPr/>
        </p:nvSpPr>
        <p:spPr bwMode="gray">
          <a:xfrm>
            <a:off x="1752600" y="2286000"/>
            <a:ext cx="5486400" cy="1447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5400" b="1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Thank You !</a:t>
            </a:r>
            <a:endParaRPr lang="uk-UA" sz="5400" b="1" kern="10">
              <a:ln w="285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  <p:pic>
        <p:nvPicPr>
          <p:cNvPr id="28680" name="Picture 8" descr="Безымянный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3644900"/>
            <a:ext cx="2276475" cy="3024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8679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/>
    </p:bldLst>
  </p:timing>
</p:sld>
</file>

<file path=ppt/theme/theme1.xml><?xml version="1.0" encoding="utf-8"?>
<a:theme xmlns:a="http://schemas.openxmlformats.org/drawingml/2006/main" name="k9">
  <a:themeElements>
    <a:clrScheme name="k9 3">
      <a:dk1>
        <a:srgbClr val="969696"/>
      </a:dk1>
      <a:lt1>
        <a:srgbClr val="FFFFFF"/>
      </a:lt1>
      <a:dk2>
        <a:srgbClr val="003399"/>
      </a:dk2>
      <a:lt2>
        <a:srgbClr val="FCF8A2"/>
      </a:lt2>
      <a:accent1>
        <a:srgbClr val="5AB14B"/>
      </a:accent1>
      <a:accent2>
        <a:srgbClr val="2F7ADF"/>
      </a:accent2>
      <a:accent3>
        <a:srgbClr val="AAADCA"/>
      </a:accent3>
      <a:accent4>
        <a:srgbClr val="DADADA"/>
      </a:accent4>
      <a:accent5>
        <a:srgbClr val="B5D5B1"/>
      </a:accent5>
      <a:accent6>
        <a:srgbClr val="2A6ECA"/>
      </a:accent6>
      <a:hlink>
        <a:srgbClr val="8A52C8"/>
      </a:hlink>
      <a:folHlink>
        <a:srgbClr val="C48352"/>
      </a:folHlink>
    </a:clrScheme>
    <a:fontScheme name="k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9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9 2">
        <a:dk1>
          <a:srgbClr val="969696"/>
        </a:dk1>
        <a:lt1>
          <a:srgbClr val="FFFFFF"/>
        </a:lt1>
        <a:dk2>
          <a:srgbClr val="551D2A"/>
        </a:dk2>
        <a:lt2>
          <a:srgbClr val="EEE5A2"/>
        </a:lt2>
        <a:accent1>
          <a:srgbClr val="557FE7"/>
        </a:accent1>
        <a:accent2>
          <a:srgbClr val="EB6363"/>
        </a:accent2>
        <a:accent3>
          <a:srgbClr val="B4ABAC"/>
        </a:accent3>
        <a:accent4>
          <a:srgbClr val="DADADA"/>
        </a:accent4>
        <a:accent5>
          <a:srgbClr val="B4C0F1"/>
        </a:accent5>
        <a:accent6>
          <a:srgbClr val="D55959"/>
        </a:accent6>
        <a:hlink>
          <a:srgbClr val="9351C9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9 3">
        <a:dk1>
          <a:srgbClr val="969696"/>
        </a:dk1>
        <a:lt1>
          <a:srgbClr val="FFFFFF"/>
        </a:lt1>
        <a:dk2>
          <a:srgbClr val="003399"/>
        </a:dk2>
        <a:lt2>
          <a:srgbClr val="FCF8A2"/>
        </a:lt2>
        <a:accent1>
          <a:srgbClr val="5AB14B"/>
        </a:accent1>
        <a:accent2>
          <a:srgbClr val="2F7ADF"/>
        </a:accent2>
        <a:accent3>
          <a:srgbClr val="AAADCA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C4835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k9</Template>
  <TotalTime>1763</TotalTime>
  <Words>1563</Words>
  <Application>Microsoft Office PowerPoint</Application>
  <PresentationFormat>Экран (4:3)</PresentationFormat>
  <Paragraphs>116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k9</vt:lpstr>
      <vt:lpstr>Презентация PowerPoint</vt:lpstr>
      <vt:lpstr>TEMPUS IV PROGRAMME</vt:lpstr>
      <vt:lpstr>TEMPUS IV PROGRAMME</vt:lpstr>
      <vt:lpstr>TEMPUS IV PROGRAMME</vt:lpstr>
      <vt:lpstr>Презентация PowerPoint</vt:lpstr>
      <vt:lpstr>TEMPUS IV PROGRAMME</vt:lpstr>
      <vt:lpstr>Collaborative project FP7-ENV-2011 </vt:lpstr>
      <vt:lpstr>Applications for the 6th call of  TEMPUS IV PROGRAMME</vt:lpstr>
      <vt:lpstr>Презентация PowerPoint</vt:lpstr>
    </vt:vector>
  </TitlesOfParts>
  <Company>Kontora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 PowerPoint Template ]</dc:title>
  <dc:creator>Admin</dc:creator>
  <cp:lastModifiedBy>Катя</cp:lastModifiedBy>
  <cp:revision>65</cp:revision>
  <dcterms:created xsi:type="dcterms:W3CDTF">2007-10-31T20:22:26Z</dcterms:created>
  <dcterms:modified xsi:type="dcterms:W3CDTF">2013-05-03T20:42:46Z</dcterms:modified>
</cp:coreProperties>
</file>